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401" r:id="rId5"/>
    <p:sldId id="402" r:id="rId6"/>
    <p:sldId id="415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62" r:id="rId24"/>
    <p:sldId id="440" r:id="rId25"/>
    <p:sldId id="463" r:id="rId26"/>
    <p:sldId id="436" r:id="rId27"/>
    <p:sldId id="437" r:id="rId28"/>
    <p:sldId id="438" r:id="rId29"/>
    <p:sldId id="439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3" r:id="rId42"/>
    <p:sldId id="452" r:id="rId43"/>
    <p:sldId id="454" r:id="rId44"/>
    <p:sldId id="456" r:id="rId45"/>
    <p:sldId id="455" r:id="rId46"/>
    <p:sldId id="457" r:id="rId47"/>
    <p:sldId id="458" r:id="rId48"/>
    <p:sldId id="478" r:id="rId49"/>
    <p:sldId id="459" r:id="rId50"/>
    <p:sldId id="460" r:id="rId51"/>
    <p:sldId id="467" r:id="rId52"/>
    <p:sldId id="468" r:id="rId53"/>
    <p:sldId id="461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9" r:id="rId6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9">
          <p15:clr>
            <a:srgbClr val="A4A3A4"/>
          </p15:clr>
        </p15:guide>
        <p15:guide id="2" pos="3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Smurov" initials="IS" lastIdx="1" clrIdx="0">
    <p:extLst>
      <p:ext uri="{19B8F6BF-5375-455C-9EA6-DF929625EA0E}">
        <p15:presenceInfo xmlns:p15="http://schemas.microsoft.com/office/powerpoint/2012/main" userId="S-1-5-21-110828301-91891383-1586563796-156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2A5"/>
    <a:srgbClr val="C60C30"/>
    <a:srgbClr val="A6A6A6"/>
    <a:srgbClr val="969696"/>
    <a:srgbClr val="404040"/>
    <a:srgbClr val="FFFFFF"/>
    <a:srgbClr val="8D0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9" autoAdjust="0"/>
    <p:restoredTop sz="94569" autoAdjust="0"/>
  </p:normalViewPr>
  <p:slideViewPr>
    <p:cSldViewPr snapToObjects="1">
      <p:cViewPr varScale="1">
        <p:scale>
          <a:sx n="114" d="100"/>
          <a:sy n="114" d="100"/>
        </p:scale>
        <p:origin x="600" y="86"/>
      </p:cViewPr>
      <p:guideLst>
        <p:guide orient="horz" pos="3049"/>
        <p:guide pos="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99" d="100"/>
          <a:sy n="99" d="100"/>
        </p:scale>
        <p:origin x="-354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3FA9-7A1B-4367-86C2-FF0E70E8A278}" type="datetimeFigureOut">
              <a:rPr lang="ru-RU" smtClean="0"/>
              <a:pPr/>
              <a:t>02.02.2022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B124-EB5F-4579-9517-2F12D044BA3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68965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90E55-9FE2-4CB5-96B2-1FF20DBB9D43}" type="datetimeFigureOut">
              <a:rPr lang="ru-RU" smtClean="0"/>
              <a:pPr/>
              <a:t>02.02.2022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80FDC-4AA4-4303-BA10-9DD3E0DA4E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7022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57C273-9003-4DA9-B1C4-3A74426D45FF}" type="datetime1">
              <a:rPr lang="ru-RU" smtClean="0"/>
              <a:t>02.02.2022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FDC-4AA4-4303-BA10-9DD3E0DA4EC7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02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Product version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ABBYY Office 2013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/>
              <a:t>Confidential 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40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6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00150"/>
            <a:ext cx="4038600" cy="35858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545584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6458" y="276180"/>
            <a:ext cx="7427913" cy="8914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1st column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631158"/>
            <a:ext cx="3844770" cy="3154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42030" y="1151337"/>
            <a:ext cx="3844770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2nd column title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42030" y="1631158"/>
            <a:ext cx="3844770" cy="3154840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90983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85889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310668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73380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67544" y="1200151"/>
            <a:ext cx="4554506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62110" y="1200151"/>
            <a:ext cx="3093373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631960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90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373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96892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0151"/>
            <a:ext cx="3113578" cy="36397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1911063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237185" y="1200150"/>
            <a:ext cx="2438507" cy="2181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5266928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37185" y="3528510"/>
            <a:ext cx="2438507" cy="339386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20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Picture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37185" y="3867895"/>
            <a:ext cx="2438507" cy="971997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600" i="1" baseline="0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Picture title details</a:t>
            </a:r>
          </a:p>
        </p:txBody>
      </p:sp>
    </p:spTree>
    <p:extLst>
      <p:ext uri="{BB962C8B-B14F-4D97-AF65-F5344CB8AC3E}">
        <p14:creationId xmlns:p14="http://schemas.microsoft.com/office/powerpoint/2010/main" val="242584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4"/>
          </p:nvPr>
        </p:nvSpPr>
        <p:spPr>
          <a:xfrm>
            <a:off x="46831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68314" y="3618724"/>
            <a:ext cx="1440477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/>
          </p:nvPr>
        </p:nvSpPr>
        <p:spPr>
          <a:xfrm>
            <a:off x="468313" y="2616755"/>
            <a:ext cx="1439121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/>
          </p:nvPr>
        </p:nvSpPr>
        <p:spPr>
          <a:xfrm>
            <a:off x="468314" y="2834796"/>
            <a:ext cx="144839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68314" y="3583425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idx="23"/>
          </p:nvPr>
        </p:nvSpPr>
        <p:spPr>
          <a:xfrm>
            <a:off x="2158059" y="3618724"/>
            <a:ext cx="1460809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4"/>
          </p:nvPr>
        </p:nvSpPr>
        <p:spPr>
          <a:xfrm>
            <a:off x="2158058" y="2616755"/>
            <a:ext cx="1459435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5"/>
          </p:nvPr>
        </p:nvSpPr>
        <p:spPr>
          <a:xfrm>
            <a:off x="2158059" y="2834796"/>
            <a:ext cx="146883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2158059" y="3586831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>
            <a:spLocks noGrp="1"/>
          </p:cNvSpPr>
          <p:nvPr>
            <p:ph idx="27"/>
          </p:nvPr>
        </p:nvSpPr>
        <p:spPr>
          <a:xfrm>
            <a:off x="3847804" y="3618724"/>
            <a:ext cx="1436384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8"/>
          </p:nvPr>
        </p:nvSpPr>
        <p:spPr>
          <a:xfrm>
            <a:off x="3847803" y="2616755"/>
            <a:ext cx="1435033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9"/>
          </p:nvPr>
        </p:nvSpPr>
        <p:spPr>
          <a:xfrm>
            <a:off x="3847804" y="2834796"/>
            <a:ext cx="1444276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3847804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31"/>
          </p:nvPr>
        </p:nvSpPr>
        <p:spPr>
          <a:xfrm>
            <a:off x="5537549" y="3618724"/>
            <a:ext cx="1456718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32"/>
          </p:nvPr>
        </p:nvSpPr>
        <p:spPr>
          <a:xfrm>
            <a:off x="5537548" y="2616755"/>
            <a:ext cx="1455347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33"/>
          </p:nvPr>
        </p:nvSpPr>
        <p:spPr>
          <a:xfrm>
            <a:off x="5537549" y="2834796"/>
            <a:ext cx="1464721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5537549" y="358815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>
            <a:spLocks noGrp="1"/>
          </p:cNvSpPr>
          <p:nvPr>
            <p:ph idx="35"/>
          </p:nvPr>
        </p:nvSpPr>
        <p:spPr>
          <a:xfrm>
            <a:off x="7227295" y="3618724"/>
            <a:ext cx="1477050" cy="1203276"/>
          </a:xfrm>
        </p:spPr>
        <p:txBody>
          <a:bodyPr tIns="0" bIns="0">
            <a:normAutofit/>
          </a:bodyPr>
          <a:lstStyle>
            <a:lvl1pPr marL="0" indent="0">
              <a:spcBef>
                <a:spcPts val="200"/>
              </a:spcBef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36"/>
          </p:nvPr>
        </p:nvSpPr>
        <p:spPr>
          <a:xfrm>
            <a:off x="7227295" y="2616755"/>
            <a:ext cx="1475660" cy="14223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37"/>
          </p:nvPr>
        </p:nvSpPr>
        <p:spPr>
          <a:xfrm>
            <a:off x="7227295" y="2834796"/>
            <a:ext cx="1485165" cy="748629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357187" indent="0">
              <a:buFontTx/>
              <a:buNone/>
              <a:defRPr/>
            </a:lvl2pPr>
            <a:lvl3pPr marL="628650" indent="0">
              <a:buFontTx/>
              <a:buNone/>
              <a:defRPr/>
            </a:lvl3pPr>
            <a:lvl4pPr marL="896937" indent="0">
              <a:buFontTx/>
              <a:buNone/>
              <a:defRPr/>
            </a:lvl4pPr>
            <a:lvl5pPr marL="10779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7227295" y="3596298"/>
            <a:ext cx="12576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/>
          <p:cNvSpPr>
            <a:spLocks noGrp="1"/>
          </p:cNvSpPr>
          <p:nvPr>
            <p:ph type="pic" idx="38"/>
          </p:nvPr>
        </p:nvSpPr>
        <p:spPr>
          <a:xfrm>
            <a:off x="215805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idx="39"/>
          </p:nvPr>
        </p:nvSpPr>
        <p:spPr>
          <a:xfrm>
            <a:off x="3847804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idx="40"/>
          </p:nvPr>
        </p:nvSpPr>
        <p:spPr>
          <a:xfrm>
            <a:off x="5537549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idx="41"/>
          </p:nvPr>
        </p:nvSpPr>
        <p:spPr>
          <a:xfrm>
            <a:off x="7227295" y="1131590"/>
            <a:ext cx="953336" cy="1281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88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8172400" cy="12421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771175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Product version</a:t>
            </a:r>
            <a:endParaRPr lang="ru-RU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2264" y="4840002"/>
            <a:ext cx="2895600" cy="219838"/>
          </a:xfrm>
        </p:spPr>
        <p:txBody>
          <a:bodyPr lIns="0" rIns="0"/>
          <a:lstStyle/>
          <a:p>
            <a:r>
              <a:rPr lang="en-US" dirty="0"/>
              <a:t>Confidential 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 Copyright 2013 ABBYY</a:t>
            </a:r>
          </a:p>
          <a:p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817240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8312" y="3867894"/>
            <a:ext cx="6263928" cy="25652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The Author Name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7696150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Product Name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4158177"/>
            <a:ext cx="6263928" cy="236276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ABBYY Office 2013</a:t>
            </a:r>
          </a:p>
        </p:txBody>
      </p:sp>
    </p:spTree>
    <p:extLst>
      <p:ext uri="{BB962C8B-B14F-4D97-AF65-F5344CB8AC3E}">
        <p14:creationId xmlns:p14="http://schemas.microsoft.com/office/powerpoint/2010/main" val="3537904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00151"/>
            <a:ext cx="3124689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121950" y="1200151"/>
            <a:ext cx="4554506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197431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255354"/>
            <a:ext cx="2989675" cy="5738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8155" y="1896674"/>
            <a:ext cx="8414325" cy="1923964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8156" y="3888146"/>
            <a:ext cx="8414325" cy="5400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2023" y="4461961"/>
            <a:ext cx="8414325" cy="37129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3384180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0" y="1707655"/>
            <a:ext cx="9144000" cy="31322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79427" y="1275606"/>
            <a:ext cx="5486400" cy="378042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575081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1206479"/>
            <a:ext cx="3113578" cy="190533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1200151"/>
            <a:ext cx="4564850" cy="36397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4109679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562110" y="2571862"/>
            <a:ext cx="3113578" cy="22681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7200" y="2571862"/>
            <a:ext cx="4564850" cy="2268141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200150"/>
            <a:ext cx="8218488" cy="1317594"/>
          </a:xfrm>
        </p:spPr>
        <p:txBody>
          <a:bodyPr/>
          <a:lstStyle>
            <a:lvl1pPr marL="0" indent="0">
              <a:buFontTx/>
              <a:buNone/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544681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 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566739" y="1762127"/>
            <a:ext cx="4860925" cy="2193131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39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3811304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dirty="0"/>
              <a:t>Picture Title</a:t>
            </a:r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4"/>
            <a:ext cx="5486400" cy="33003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23635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Picture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2526117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30E7-2C78-0048-95B6-3EC69AEBAAA9}" type="datetimeFigureOut">
              <a:rPr lang="ru-RU" smtClean="0"/>
              <a:pPr/>
              <a:t>02.02.2022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449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30E7-2C78-0048-95B6-3EC69AEBAAA9}" type="datetimeFigureOut">
              <a:rPr lang="ru-RU" smtClean="0"/>
              <a:pPr/>
              <a:t>02.02.2022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03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2409732"/>
            <a:ext cx="6264696" cy="70207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Chapter title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86967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107155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22862"/>
            <a:ext cx="6732240" cy="178894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 userDrawn="1"/>
        </p:nvSpPr>
        <p:spPr>
          <a:xfrm>
            <a:off x="0" y="3077520"/>
            <a:ext cx="6732240" cy="34290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1862922"/>
            <a:ext cx="6264696" cy="1242138"/>
          </a:xfrm>
        </p:spPr>
        <p:txBody>
          <a:bodyPr tIns="0" bIns="0" anchor="t">
            <a:normAutofit/>
          </a:bodyPr>
          <a:lstStyle>
            <a:lvl1pPr algn="l"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Chapter title </a:t>
            </a:r>
            <a:br>
              <a:rPr lang="en-US" dirty="0"/>
            </a:br>
            <a:r>
              <a:rPr lang="en-US" dirty="0"/>
              <a:t>large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5" y="1322861"/>
            <a:ext cx="6264695" cy="540060"/>
          </a:xfrm>
        </p:spPr>
        <p:txBody>
          <a:bodyPr tIns="0" bIns="0"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Name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42868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5" y="276180"/>
            <a:ext cx="7427913" cy="891414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0"/>
            <a:ext cx="8218488" cy="3639852"/>
          </a:xfrm>
        </p:spPr>
        <p:txBody>
          <a:bodyPr/>
          <a:lstStyle>
            <a:lvl1pPr>
              <a:spcAft>
                <a:spcPts val="200"/>
              </a:spcAft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894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Sepa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69"/>
            <a:ext cx="9144000" cy="27607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869673"/>
            <a:ext cx="6732240" cy="124213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460650" y="2526036"/>
            <a:ext cx="6271590" cy="55148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Abbyy</a:t>
            </a:r>
            <a:r>
              <a:rPr lang="en-US" dirty="0"/>
              <a:t> Office</a:t>
            </a:r>
            <a:endParaRPr lang="ru-RU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3077521"/>
            <a:ext cx="6732240" cy="34289"/>
          </a:xfrm>
          <a:prstGeom prst="rect">
            <a:avLst/>
          </a:prstGeom>
          <a:solidFill>
            <a:srgbClr val="C60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76250" y="1867114"/>
            <a:ext cx="6264696" cy="658922"/>
          </a:xfrm>
        </p:spPr>
        <p:txBody>
          <a:bodyPr lIns="0" tIns="0" rIns="0" bIns="0" anchor="b">
            <a:normAutofit/>
          </a:bodyPr>
          <a:lstStyle>
            <a:lvl1pPr algn="l">
              <a:defRPr sz="4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Contacts</a:t>
            </a:r>
            <a:endParaRPr lang="ru-RU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5740" y="3651870"/>
            <a:ext cx="6263928" cy="128264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Adress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8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1510"/>
            <a:ext cx="3665489" cy="3240360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133035" y="951570"/>
            <a:ext cx="4542655" cy="4050246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98588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7" y="1491632"/>
            <a:ext cx="7200801" cy="2835101"/>
          </a:xfrm>
        </p:spPr>
        <p:txBody>
          <a:bodyPr anchor="t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7" y="951570"/>
            <a:ext cx="7200801" cy="540060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</p:spTree>
    <p:extLst>
      <p:ext uri="{BB962C8B-B14F-4D97-AF65-F5344CB8AC3E}">
        <p14:creationId xmlns:p14="http://schemas.microsoft.com/office/powerpoint/2010/main" val="376517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6" y="249492"/>
            <a:ext cx="4320481" cy="2322258"/>
          </a:xfrm>
        </p:spPr>
        <p:txBody>
          <a:bodyPr anchor="b">
            <a:normAutofit/>
          </a:bodyPr>
          <a:lstStyle>
            <a:lvl1pPr algn="l">
              <a:defRPr sz="3600" b="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7546" y="2571750"/>
            <a:ext cx="4320481" cy="162018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Slide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4288" y="4840002"/>
            <a:ext cx="1728192" cy="216024"/>
          </a:xfrm>
        </p:spPr>
        <p:txBody>
          <a:bodyPr/>
          <a:lstStyle/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37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276180"/>
            <a:ext cx="7416800" cy="89141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18488" cy="3639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164288" y="4840002"/>
            <a:ext cx="1728192" cy="21602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A3CC-9215-4D44-A91D-3C56E408671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1442" y="4842386"/>
            <a:ext cx="1662286" cy="273844"/>
          </a:xfrm>
          <a:prstGeom prst="rect">
            <a:avLst/>
          </a:prstGeom>
        </p:spPr>
        <p:txBody>
          <a:bodyPr vert="horz" lIns="0" tIns="45720" rIns="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 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231490"/>
            <a:ext cx="767899" cy="2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2" r:id="rId2"/>
    <p:sldLayoutId id="2147483702" r:id="rId3"/>
    <p:sldLayoutId id="2147483707" r:id="rId4"/>
    <p:sldLayoutId id="2147483650" r:id="rId5"/>
    <p:sldLayoutId id="2147483713" r:id="rId6"/>
    <p:sldLayoutId id="2147483681" r:id="rId7"/>
    <p:sldLayoutId id="2147483683" r:id="rId8"/>
    <p:sldLayoutId id="2147483682" r:id="rId9"/>
    <p:sldLayoutId id="2147483666" r:id="rId10"/>
    <p:sldLayoutId id="2147483680" r:id="rId11"/>
    <p:sldLayoutId id="2147483672" r:id="rId12"/>
    <p:sldLayoutId id="2147483654" r:id="rId13"/>
    <p:sldLayoutId id="2147483667" r:id="rId14"/>
    <p:sldLayoutId id="2147483668" r:id="rId15"/>
    <p:sldLayoutId id="2147483675" r:id="rId16"/>
    <p:sldLayoutId id="2147483676" r:id="rId17"/>
    <p:sldLayoutId id="2147483698" r:id="rId18"/>
    <p:sldLayoutId id="2147483716" r:id="rId19"/>
    <p:sldLayoutId id="2147483669" r:id="rId20"/>
    <p:sldLayoutId id="2147483715" r:id="rId21"/>
    <p:sldLayoutId id="2147483670" r:id="rId22"/>
    <p:sldLayoutId id="2147483674" r:id="rId23"/>
    <p:sldLayoutId id="2147483697" r:id="rId24"/>
    <p:sldLayoutId id="2147483700" r:id="rId25"/>
    <p:sldLayoutId id="2147483657" r:id="rId26"/>
    <p:sldLayoutId id="2147483717" r:id="rId27"/>
    <p:sldLayoutId id="2147483718" r:id="rId2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3200" b="0" kern="0" baseline="0">
          <a:solidFill>
            <a:schemeClr val="tx1">
              <a:lumMod val="75000"/>
              <a:lumOff val="25000"/>
            </a:schemeClr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576"/>
        </a:spcBef>
        <a:spcAft>
          <a:spcPts val="200"/>
        </a:spcAft>
        <a:buClr>
          <a:srgbClr val="C60C30"/>
        </a:buClr>
        <a:buFont typeface="Calibri" pitchFamily="34" charset="0"/>
        <a:buChar char="●"/>
        <a:defRPr lang="en-US" sz="2000" kern="1200" smtClean="0">
          <a:solidFill>
            <a:schemeClr val="tx1">
              <a:lumMod val="75000"/>
              <a:lumOff val="25000"/>
            </a:schemeClr>
          </a:solidFill>
          <a:effectLst/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spcBef>
          <a:spcPts val="400"/>
        </a:spcBef>
        <a:spcAft>
          <a:spcPts val="0"/>
        </a:spcAft>
        <a:buClr>
          <a:schemeClr val="bg1">
            <a:lumMod val="50000"/>
          </a:schemeClr>
        </a:buClr>
        <a:buFont typeface="Calibri" pitchFamily="34" charset="0"/>
        <a:buChar char="●"/>
        <a:defRPr sz="18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5350" indent="-266700" algn="l" defTabSz="914400" rtl="0" eaLnBrk="1" latinLnBrk="0" hangingPunct="1">
        <a:spcBef>
          <a:spcPts val="384"/>
        </a:spcBef>
        <a:spcAft>
          <a:spcPts val="0"/>
        </a:spcAft>
        <a:buFont typeface="Calibri" pitchFamily="34" charset="0"/>
        <a:buChar char="–"/>
        <a:defRPr sz="14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179388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54125" indent="-176213" algn="l" defTabSz="914400" rtl="0" eaLnBrk="1" latinLnBrk="0" hangingPunct="1">
        <a:spcBef>
          <a:spcPct val="20000"/>
        </a:spcBef>
        <a:buFont typeface="Calibri" pitchFamily="34" charset="0"/>
        <a:buChar char="‐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qbuYf1aXxXfsxUSGGHXwMmtFA7Z274Gw#scrollTo=-L2oOckSnoC-" TargetMode="External"/><Relationship Id="rId2" Type="http://schemas.openxmlformats.org/officeDocument/2006/relationships/hyperlink" Target="https://colab.research.google.com/drive/1toknzsLSPhcp0wsvh9gV16WRuLtqeJn1" TargetMode="Externa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Векторные признаки в </a:t>
            </a:r>
            <a:r>
              <a:rPr lang="en-US" dirty="0"/>
              <a:t>NLP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От мешка слов к языковым моделям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4779150"/>
            <a:ext cx="4889500" cy="6056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576"/>
              </a:spcBef>
              <a:spcAft>
                <a:spcPts val="200"/>
              </a:spcAft>
              <a:buClr>
                <a:srgbClr val="C60C30"/>
              </a:buClr>
              <a:buFont typeface="Calibri" pitchFamily="34" charset="0"/>
              <a:buChar char="●"/>
              <a:defRPr lang="en-US" sz="20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628650" indent="-27146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Calibri" pitchFamily="34" charset="0"/>
              <a:buChar char="●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spcBef>
                <a:spcPts val="384"/>
              </a:spcBef>
              <a:spcAft>
                <a:spcPts val="0"/>
              </a:spcAft>
              <a:buFont typeface="Calibri" pitchFamily="34" charset="0"/>
              <a:buChar char="–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1793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176213" algn="l" defTabSz="914400" rtl="0" eaLnBrk="1" latinLnBrk="0" hangingPunct="1">
              <a:spcBef>
                <a:spcPct val="20000"/>
              </a:spcBef>
              <a:buFont typeface="Calibri" pitchFamily="34" charset="0"/>
              <a:buChar char="‐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ct val="20000"/>
              </a:spcBef>
              <a:buClr>
                <a:srgbClr val="CC0000"/>
              </a:buClr>
              <a:buSzPct val="85000"/>
              <a:buFont typeface="Wingdings" pitchFamily="2" charset="2"/>
              <a:buNone/>
            </a:pPr>
            <a:r>
              <a:rPr lang="ru-RU" dirty="0"/>
              <a:t>Иван Смуров, </a:t>
            </a:r>
            <a:r>
              <a:rPr lang="en-US" dirty="0"/>
              <a:t>Ivan_S@abbyy.com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9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Собственные значения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Пусть A квадратная матрица размера M на M</a:t>
            </a:r>
          </a:p>
          <a:p>
            <a:r>
              <a:rPr lang="ru-RU" dirty="0"/>
              <a:t>В уравнении                </a:t>
            </a:r>
            <a:r>
              <a:rPr lang="ru-RU" dirty="0" err="1"/>
              <a:t>x</a:t>
            </a:r>
            <a:r>
              <a:rPr lang="ru-RU" dirty="0"/>
              <a:t> – собственный вектор,   – собственное значения</a:t>
            </a:r>
          </a:p>
          <a:p>
            <a:r>
              <a:rPr lang="ru-RU" dirty="0"/>
              <a:t>Собственные значения находятся с помощью характеристического уравнения</a:t>
            </a:r>
          </a:p>
          <a:p>
            <a:r>
              <a:rPr lang="ru-RU" dirty="0"/>
              <a:t>Число собственных значений совпадает с рангом матрицы – количеством линейно независимых строк (или столбцов).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716655"/>
            <a:ext cx="720080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3562" y="1716655"/>
            <a:ext cx="133584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1710" y="2362200"/>
            <a:ext cx="1260140" cy="29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Сингулярное разложение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200151"/>
            <a:ext cx="8109131" cy="375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Сингулярное разложение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535" y="1200150"/>
            <a:ext cx="7425825" cy="376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Аппроксимированное сингулярное разложение матрицы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200150"/>
            <a:ext cx="767019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45736"/>
            <a:ext cx="7254037" cy="261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Дистрибутивная семантика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Дистрибутивная гипотеза: лингвистические единицы, встречающиеся в схожих контекстах, имеют близкие значения</a:t>
            </a:r>
          </a:p>
          <a:p>
            <a:pPr lvl="1"/>
            <a:r>
              <a:rPr lang="ru-RU" dirty="0"/>
              <a:t>Что такое </a:t>
            </a:r>
            <a:r>
              <a:rPr lang="ru-RU" dirty="0" err="1"/>
              <a:t>бардьюк</a:t>
            </a:r>
            <a:r>
              <a:rPr lang="ru-RU" dirty="0"/>
              <a:t>:</a:t>
            </a:r>
          </a:p>
          <a:p>
            <a:pPr lvl="1">
              <a:buNone/>
            </a:pPr>
            <a:r>
              <a:rPr lang="ru-RU" dirty="0"/>
              <a:t>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2391730"/>
            <a:ext cx="798523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контекст?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Контекст можно определять по-разному: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575" y="1626645"/>
            <a:ext cx="62166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575" y="2706765"/>
            <a:ext cx="5427095" cy="117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575" y="3877153"/>
            <a:ext cx="6801715" cy="123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Подсчет весов матрицы терм-контекст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42" y="1200150"/>
            <a:ext cx="7335815" cy="363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PPMI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86585"/>
            <a:ext cx="7335815" cy="364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модели семантики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167594"/>
            <a:ext cx="711902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Близость между векторами термов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оценки близости между векторами термов можно использовать: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79" y="1851670"/>
            <a:ext cx="6795755" cy="2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950" dirty="0"/>
              <a:t>Содержание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3600" dirty="0"/>
              <a:t>Векторные модели слова и текста</a:t>
            </a:r>
          </a:p>
          <a:p>
            <a:r>
              <a:rPr lang="ru-RU" sz="3600" dirty="0"/>
              <a:t>Снижение размерности признакового пространства за счет </a:t>
            </a:r>
            <a:r>
              <a:rPr lang="en-US" sz="3600" dirty="0"/>
              <a:t>SVD-</a:t>
            </a:r>
            <a:r>
              <a:rPr lang="ru-RU" sz="3600" dirty="0"/>
              <a:t>разложения</a:t>
            </a:r>
            <a:endParaRPr lang="en-US" sz="3600" dirty="0"/>
          </a:p>
          <a:p>
            <a:r>
              <a:rPr lang="ru-RU" sz="3600" dirty="0"/>
              <a:t>Дистрибутивная </a:t>
            </a:r>
            <a:r>
              <a:rPr lang="ru-RU" sz="3600" dirty="0" err="1"/>
              <a:t>семнтика</a:t>
            </a:r>
            <a:r>
              <a:rPr lang="ru-RU" sz="3600" dirty="0"/>
              <a:t> и векторная модель семантики</a:t>
            </a:r>
          </a:p>
          <a:p>
            <a:r>
              <a:rPr lang="ru-RU" sz="3600" dirty="0" err="1"/>
              <a:t>Эмбеддинги</a:t>
            </a:r>
            <a:r>
              <a:rPr lang="ru-RU" sz="3600" dirty="0"/>
              <a:t> слов и текстов</a:t>
            </a:r>
          </a:p>
          <a:p>
            <a:r>
              <a:rPr lang="ru-RU" sz="3600" dirty="0"/>
              <a:t>Языковые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396331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Признаки </a:t>
            </a:r>
            <a:r>
              <a:rPr lang="ru-RU" dirty="0" err="1"/>
              <a:t>токена</a:t>
            </a:r>
            <a:r>
              <a:rPr lang="ru-RU" dirty="0"/>
              <a:t>: </a:t>
            </a:r>
            <a:r>
              <a:rPr lang="ru-RU" dirty="0" err="1"/>
              <a:t>эмбеддинги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Эмбеддинг – отображение из дискретного вектора признаков в непрерывный вектор заданной размерности </a:t>
            </a:r>
            <a:r>
              <a:rPr lang="en-US" dirty="0"/>
              <a:t>h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Каноничный пример – эмбеддинг слова.</a:t>
            </a:r>
            <a:br>
              <a:rPr lang="ru-RU" dirty="0"/>
            </a:br>
            <a:r>
              <a:rPr lang="ru-RU" dirty="0"/>
              <a:t>Исходный вектор: x = (0, 0, … </a:t>
            </a:r>
            <a:r>
              <a:rPr lang="en-US" dirty="0"/>
              <a:t>, </a:t>
            </a:r>
            <a:r>
              <a:rPr lang="ru-RU" dirty="0"/>
              <a:t>1, 0, … 0) длины размера словаря</a:t>
            </a:r>
            <a:br>
              <a:rPr lang="ru-RU" dirty="0"/>
            </a:br>
            <a:r>
              <a:rPr lang="ru-RU" dirty="0"/>
              <a:t>Результат: x’= (0.2, 0.8, …, -15.9) длины </a:t>
            </a:r>
            <a:r>
              <a:rPr lang="en-US" dirty="0"/>
              <a:t>h</a:t>
            </a:r>
            <a:r>
              <a:rPr lang="ru-RU" dirty="0"/>
              <a:t>.</a:t>
            </a:r>
          </a:p>
          <a:p>
            <a:r>
              <a:rPr lang="ru-RU" dirty="0"/>
              <a:t>Причины использования:</a:t>
            </a:r>
          </a:p>
          <a:p>
            <a:pPr lvl="1"/>
            <a:r>
              <a:rPr lang="ru-RU" dirty="0"/>
              <a:t>Уменьшение размерности пространства признаков.</a:t>
            </a:r>
          </a:p>
          <a:p>
            <a:pPr lvl="1"/>
            <a:r>
              <a:rPr lang="ru-RU" dirty="0"/>
              <a:t>Учет близости элементов в исходном пространстве.</a:t>
            </a:r>
          </a:p>
          <a:p>
            <a:r>
              <a:rPr lang="ru-RU" dirty="0"/>
              <a:t>Можно учить с нуля, но </a:t>
            </a:r>
            <a:r>
              <a:rPr lang="ru-RU" dirty="0" err="1"/>
              <a:t>предобучение</a:t>
            </a:r>
            <a:r>
              <a:rPr lang="ru-RU" dirty="0"/>
              <a:t> может существенно улучшить результаты применения.</a:t>
            </a:r>
          </a:p>
          <a:p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699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Эмбеддинги</a:t>
            </a:r>
            <a:r>
              <a:rPr lang="ru-RU" dirty="0"/>
              <a:t>: векторная магия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" y="1167594"/>
            <a:ext cx="8828965" cy="36724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Простейшая модель </a:t>
            </a:r>
            <a:r>
              <a:rPr lang="ru-RU" dirty="0" err="1"/>
              <a:t>эмбеддингов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вход принимаем </a:t>
            </a:r>
            <a:r>
              <a:rPr lang="en-US" dirty="0"/>
              <a:t>one</a:t>
            </a:r>
            <a:r>
              <a:rPr lang="ru-RU" dirty="0"/>
              <a:t>-</a:t>
            </a:r>
            <a:r>
              <a:rPr lang="en-US" dirty="0"/>
              <a:t>hot encoding </a:t>
            </a:r>
            <a:r>
              <a:rPr lang="ru-RU" dirty="0"/>
              <a:t>текущего </a:t>
            </a:r>
            <a:r>
              <a:rPr lang="ru-RU" dirty="0" err="1"/>
              <a:t>токена</a:t>
            </a:r>
            <a:r>
              <a:rPr lang="ru-RU" dirty="0"/>
              <a:t> (булев вектор размерности словаря </a:t>
            </a:r>
            <a:r>
              <a:rPr lang="en-US" dirty="0"/>
              <a:t>V</a:t>
            </a:r>
            <a:r>
              <a:rPr lang="ru-RU" dirty="0"/>
              <a:t>, где на координате, соответствующей индексу слова в словаре стоит 1, на остальных местах - 0). </a:t>
            </a:r>
          </a:p>
          <a:p>
            <a:r>
              <a:rPr lang="ru-RU" dirty="0"/>
              <a:t>На выход хотим получить вектор действительных чисел </a:t>
            </a:r>
            <a:r>
              <a:rPr lang="ru-RU" dirty="0" err="1"/>
              <a:t>размероности</a:t>
            </a:r>
            <a:r>
              <a:rPr lang="ru-RU" dirty="0"/>
              <a:t> </a:t>
            </a:r>
            <a:r>
              <a:rPr lang="en-US" dirty="0"/>
              <a:t>N</a:t>
            </a:r>
            <a:r>
              <a:rPr lang="ru-RU" dirty="0"/>
              <a:t>.</a:t>
            </a:r>
          </a:p>
          <a:p>
            <a:r>
              <a:rPr lang="ru-RU" dirty="0"/>
              <a:t>Простейшая архитектура – один </a:t>
            </a:r>
            <a:br>
              <a:rPr lang="ru-RU" dirty="0"/>
            </a:br>
            <a:r>
              <a:rPr lang="ru-RU" dirty="0" err="1"/>
              <a:t>полносвязанный</a:t>
            </a:r>
            <a:r>
              <a:rPr lang="ru-RU" dirty="0"/>
              <a:t> слой без</a:t>
            </a:r>
            <a:r>
              <a:rPr lang="en-US" dirty="0"/>
              <a:t> </a:t>
            </a:r>
            <a:r>
              <a:rPr lang="ru-RU" dirty="0"/>
              <a:t>функции </a:t>
            </a:r>
            <a:br>
              <a:rPr lang="ru-RU" dirty="0"/>
            </a:br>
            <a:r>
              <a:rPr lang="ru-RU" dirty="0"/>
              <a:t>активации т. е. </a:t>
            </a:r>
            <a:r>
              <a:rPr lang="ru-RU" dirty="0" err="1"/>
              <a:t>домножение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исходного булева вектора </a:t>
            </a:r>
            <a:br>
              <a:rPr lang="ru-RU" dirty="0"/>
            </a:br>
            <a:r>
              <a:rPr lang="ru-RU" dirty="0"/>
              <a:t>на матрицу размерности </a:t>
            </a:r>
            <a:r>
              <a:rPr lang="en-US" dirty="0"/>
              <a:t>V * N</a:t>
            </a:r>
            <a:r>
              <a:rPr lang="ru-R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4A3CC-9215-4D44-A91D-3C56E408671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35" y="2661891"/>
            <a:ext cx="3229120" cy="23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5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 </a:t>
            </a:r>
            <a:r>
              <a:rPr lang="en-US" dirty="0"/>
              <a:t>word2vec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Давайте решать задачу предсказания слова по предыдущему слову</a:t>
            </a:r>
          </a:p>
          <a:p>
            <a:pPr lvl="1"/>
            <a:r>
              <a:rPr lang="ru-RU" dirty="0"/>
              <a:t>На вход принимаем </a:t>
            </a:r>
            <a:r>
              <a:rPr lang="en-US" dirty="0"/>
              <a:t>one</a:t>
            </a:r>
            <a:r>
              <a:rPr lang="ru-RU" dirty="0"/>
              <a:t>-</a:t>
            </a:r>
            <a:r>
              <a:rPr lang="en-US" dirty="0"/>
              <a:t>hot encoding </a:t>
            </a:r>
            <a:r>
              <a:rPr lang="ru-RU" dirty="0"/>
              <a:t>предыдущего слова</a:t>
            </a:r>
          </a:p>
          <a:p>
            <a:pPr lvl="1"/>
            <a:r>
              <a:rPr lang="ru-RU" dirty="0"/>
              <a:t>Хотим предсказать индекс в словаре текущего слова</a:t>
            </a:r>
          </a:p>
          <a:p>
            <a:pPr lvl="1"/>
            <a:r>
              <a:rPr lang="ru-RU" dirty="0"/>
              <a:t>Функция активации</a:t>
            </a:r>
            <a:br>
              <a:rPr lang="ru-RU" dirty="0"/>
            </a:br>
            <a:r>
              <a:rPr lang="ru-RU" dirty="0"/>
              <a:t>последнего слоя –</a:t>
            </a:r>
            <a:br>
              <a:rPr lang="ru-RU" dirty="0"/>
            </a:br>
            <a:r>
              <a:rPr lang="en-US" dirty="0" err="1"/>
              <a:t>softmax</a:t>
            </a:r>
            <a:r>
              <a:rPr lang="en-US" dirty="0"/>
              <a:t>:</a:t>
            </a:r>
            <a:br>
              <a:rPr lang="ru-RU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 </a:t>
            </a:r>
            <a:r>
              <a:rPr lang="ru-RU" dirty="0"/>
              <a:t>или </a:t>
            </a:r>
            <a:r>
              <a:rPr lang="en-US" dirty="0"/>
              <a:t>W’ </a:t>
            </a:r>
            <a:r>
              <a:rPr lang="ru-RU" dirty="0"/>
              <a:t>- матрицы</a:t>
            </a:r>
            <a:br>
              <a:rPr lang="ru-RU" dirty="0"/>
            </a:br>
            <a:r>
              <a:rPr lang="ru-RU" dirty="0"/>
              <a:t> </a:t>
            </a:r>
            <a:r>
              <a:rPr lang="ru-RU" dirty="0" err="1"/>
              <a:t>эмбеддингов</a:t>
            </a:r>
            <a:endParaRPr lang="ru-RU" dirty="0"/>
          </a:p>
          <a:p>
            <a:pPr lvl="1"/>
            <a:r>
              <a:rPr lang="ru-RU" dirty="0"/>
              <a:t>Учим по </a:t>
            </a:r>
            <a:r>
              <a:rPr lang="ru-RU" i="1" dirty="0"/>
              <a:t>неразмеченным</a:t>
            </a:r>
            <a:br>
              <a:rPr lang="ru-RU" dirty="0"/>
            </a:br>
            <a:r>
              <a:rPr lang="ru-RU" dirty="0"/>
              <a:t>данным, поэтому корпуса</a:t>
            </a:r>
            <a:br>
              <a:rPr lang="ru-RU" dirty="0"/>
            </a:br>
            <a:r>
              <a:rPr lang="ru-RU" dirty="0"/>
              <a:t>большие (</a:t>
            </a:r>
            <a:r>
              <a:rPr lang="ru-RU" dirty="0" err="1"/>
              <a:t>Вики++</a:t>
            </a:r>
            <a:r>
              <a:rPr lang="ru-RU" dirty="0"/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2886786"/>
            <a:ext cx="2592288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5063" y="2301720"/>
            <a:ext cx="50006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теперь предсказывать слово</a:t>
            </a:r>
            <a:br>
              <a:rPr lang="ru-RU" dirty="0"/>
            </a:br>
            <a:r>
              <a:rPr lang="ru-RU" dirty="0"/>
              <a:t>не по одному слову а по нескольким</a:t>
            </a:r>
            <a:br>
              <a:rPr lang="ru-RU" dirty="0"/>
            </a:br>
            <a:r>
              <a:rPr lang="ru-RU" dirty="0"/>
              <a:t>- по контексту  </a:t>
            </a:r>
          </a:p>
          <a:p>
            <a:r>
              <a:rPr lang="ru-RU" dirty="0"/>
              <a:t>Для простоты давайте учитывать</a:t>
            </a:r>
            <a:br>
              <a:rPr lang="ru-RU" dirty="0"/>
            </a:br>
            <a:r>
              <a:rPr lang="ru-RU" dirty="0"/>
              <a:t>все слова из контекста с одинаковыми</a:t>
            </a:r>
            <a:br>
              <a:rPr lang="ru-RU" dirty="0"/>
            </a:br>
            <a:r>
              <a:rPr lang="ru-RU" dirty="0"/>
              <a:t>весами – 1, если слово есть в контексте и</a:t>
            </a:r>
            <a:br>
              <a:rPr lang="ru-RU" dirty="0"/>
            </a:br>
            <a:r>
              <a:rPr lang="ru-RU" dirty="0"/>
              <a:t>0 – иначе</a:t>
            </a:r>
          </a:p>
          <a:p>
            <a:r>
              <a:rPr lang="ru-RU" dirty="0"/>
              <a:t>Это похоже на мешок слов, поэтому</a:t>
            </a:r>
            <a:br>
              <a:rPr lang="ru-RU" dirty="0"/>
            </a:br>
            <a:r>
              <a:rPr lang="ru-RU" dirty="0"/>
              <a:t>модель назвали </a:t>
            </a:r>
            <a:r>
              <a:rPr lang="en-US" dirty="0"/>
              <a:t>CBOW – continuous bag of words</a:t>
            </a:r>
            <a:r>
              <a:rPr lang="ru-RU" dirty="0"/>
              <a:t>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7165" y="1167594"/>
            <a:ext cx="2970330" cy="378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285671"/>
            <a:ext cx="5130570" cy="83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skip-gram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Давайте попытаемся решить </a:t>
            </a:r>
            <a:br>
              <a:rPr lang="ru-RU" dirty="0"/>
            </a:br>
            <a:r>
              <a:rPr lang="ru-RU" dirty="0"/>
              <a:t>двойственную задачу – предсказать </a:t>
            </a:r>
            <a:br>
              <a:rPr lang="ru-RU" dirty="0"/>
            </a:br>
            <a:r>
              <a:rPr lang="ru-RU" dirty="0"/>
              <a:t>контекст по слову</a:t>
            </a:r>
          </a:p>
          <a:p>
            <a:r>
              <a:rPr lang="ru-RU" dirty="0"/>
              <a:t>Такую модель назвали </a:t>
            </a:r>
            <a:r>
              <a:rPr lang="en-US" dirty="0"/>
              <a:t>skip-gram</a:t>
            </a:r>
            <a:endParaRPr lang="ru-RU" dirty="0"/>
          </a:p>
          <a:p>
            <a:r>
              <a:rPr lang="ru-RU" dirty="0"/>
              <a:t>На практике она работает лучше </a:t>
            </a:r>
            <a:r>
              <a:rPr lang="en-US" dirty="0"/>
              <a:t>CBOW</a:t>
            </a:r>
          </a:p>
          <a:p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ru-RU" dirty="0"/>
              <a:t>в размерность словаря </a:t>
            </a:r>
            <a:br>
              <a:rPr lang="ru-RU" dirty="0"/>
            </a:br>
            <a:r>
              <a:rPr lang="ru-RU" dirty="0"/>
              <a:t>вычисляется очень долго.  Для </a:t>
            </a:r>
            <a:br>
              <a:rPr lang="ru-RU" dirty="0"/>
            </a:br>
            <a:r>
              <a:rPr lang="ru-RU" dirty="0"/>
              <a:t>оптимизации используют разные техники,</a:t>
            </a:r>
            <a:br>
              <a:rPr lang="ru-RU" dirty="0"/>
            </a:br>
            <a:r>
              <a:rPr lang="ru-RU" dirty="0"/>
              <a:t> но самая популярная</a:t>
            </a:r>
            <a:br>
              <a:rPr lang="ru-RU" dirty="0"/>
            </a:br>
            <a:r>
              <a:rPr lang="ru-RU" dirty="0"/>
              <a:t>– </a:t>
            </a:r>
            <a:r>
              <a:rPr lang="en-US" dirty="0"/>
              <a:t>negative sampling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7095" y="957912"/>
            <a:ext cx="3716905" cy="388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1871" y="4056915"/>
            <a:ext cx="4005444" cy="85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sampling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575" y="1199864"/>
            <a:ext cx="6840760" cy="36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</a:t>
            </a:r>
            <a:r>
              <a:rPr lang="ru-RU" dirty="0"/>
              <a:t>: решенные и открытые проблемы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Эмбеддинги</a:t>
            </a:r>
            <a:r>
              <a:rPr lang="ru-RU" dirty="0"/>
              <a:t> успешно решают 2 основные проблемы простых векторных моделей:</a:t>
            </a:r>
          </a:p>
          <a:p>
            <a:pPr lvl="1"/>
            <a:r>
              <a:rPr lang="ru-RU" dirty="0"/>
              <a:t>Размерность </a:t>
            </a:r>
            <a:r>
              <a:rPr lang="ru-RU" dirty="0" err="1"/>
              <a:t>эмбеддингов</a:t>
            </a:r>
            <a:r>
              <a:rPr lang="ru-RU" dirty="0"/>
              <a:t> обычно небольшая – обычно 100-1000</a:t>
            </a:r>
          </a:p>
          <a:p>
            <a:pPr lvl="1"/>
            <a:r>
              <a:rPr lang="ru-RU" dirty="0" err="1"/>
              <a:t>Эмбеддинги</a:t>
            </a:r>
            <a:r>
              <a:rPr lang="ru-RU" dirty="0"/>
              <a:t> способны учитывать близость синонимов и т. п.</a:t>
            </a:r>
          </a:p>
          <a:p>
            <a:r>
              <a:rPr lang="ru-RU" dirty="0"/>
              <a:t>У классических </a:t>
            </a:r>
            <a:r>
              <a:rPr lang="ru-RU" dirty="0" err="1"/>
              <a:t>эмбеддингов</a:t>
            </a:r>
            <a:r>
              <a:rPr lang="ru-RU" dirty="0"/>
              <a:t> типа </a:t>
            </a:r>
            <a:r>
              <a:rPr lang="en-US" dirty="0"/>
              <a:t>word2vec </a:t>
            </a:r>
            <a:r>
              <a:rPr lang="ru-RU" dirty="0"/>
              <a:t>есть свои проблемы:</a:t>
            </a:r>
          </a:p>
          <a:p>
            <a:pPr lvl="1"/>
            <a:r>
              <a:rPr lang="ru-RU" dirty="0" err="1"/>
              <a:t>Эмбеддинги</a:t>
            </a:r>
            <a:r>
              <a:rPr lang="ru-RU" dirty="0"/>
              <a:t> зависят от словаря. На </a:t>
            </a:r>
            <a:r>
              <a:rPr lang="ru-RU" dirty="0" err="1"/>
              <a:t>несловарных</a:t>
            </a:r>
            <a:r>
              <a:rPr lang="ru-RU" dirty="0"/>
              <a:t> словах получаются  нерелевантные вектора. Есть разные варианты работы на </a:t>
            </a:r>
            <a:r>
              <a:rPr lang="en-US" dirty="0"/>
              <a:t>OOV</a:t>
            </a:r>
            <a:r>
              <a:rPr lang="ru-RU" dirty="0"/>
              <a:t>, каждый из которых имеет свои минусы </a:t>
            </a:r>
          </a:p>
          <a:p>
            <a:pPr lvl="2"/>
            <a:r>
              <a:rPr lang="ru-RU" dirty="0"/>
              <a:t>один вектор на все </a:t>
            </a:r>
            <a:r>
              <a:rPr lang="en-US" dirty="0"/>
              <a:t>OOV</a:t>
            </a:r>
            <a:endParaRPr lang="ru-RU" dirty="0"/>
          </a:p>
          <a:p>
            <a:pPr lvl="2"/>
            <a:r>
              <a:rPr lang="ru-RU" dirty="0"/>
              <a:t>зависимость вектора </a:t>
            </a:r>
            <a:r>
              <a:rPr lang="en-US" dirty="0"/>
              <a:t>OOV </a:t>
            </a:r>
            <a:r>
              <a:rPr lang="ru-RU" dirty="0"/>
              <a:t>от грамматических характеристик – отдельно </a:t>
            </a:r>
            <a:r>
              <a:rPr lang="en-US" dirty="0"/>
              <a:t>OOV </a:t>
            </a:r>
            <a:r>
              <a:rPr lang="ru-RU" dirty="0"/>
              <a:t>существительное и т. п.</a:t>
            </a:r>
          </a:p>
          <a:p>
            <a:pPr lvl="2"/>
            <a:r>
              <a:rPr lang="ru-RU" dirty="0" err="1"/>
              <a:t>эмбеддинг</a:t>
            </a:r>
            <a:r>
              <a:rPr lang="en-US" dirty="0"/>
              <a:t> OOV</a:t>
            </a:r>
            <a:r>
              <a:rPr lang="ru-RU" dirty="0"/>
              <a:t>, как среднее всех слов из его контекста и т.  п.</a:t>
            </a:r>
          </a:p>
          <a:p>
            <a:pPr lvl="1"/>
            <a:r>
              <a:rPr lang="ru-RU" dirty="0" err="1"/>
              <a:t>Эмбеддинги</a:t>
            </a:r>
            <a:r>
              <a:rPr lang="ru-RU" dirty="0"/>
              <a:t> зависят только от формы слова. Слову «стекло» всегда соответствует один и тот же вектор, вне зависимости от контекста.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моделей </a:t>
            </a:r>
            <a:r>
              <a:rPr lang="ru-RU" dirty="0" err="1"/>
              <a:t>эмбеддингов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r>
              <a:rPr lang="en-US" dirty="0"/>
              <a:t> </a:t>
            </a:r>
            <a:r>
              <a:rPr lang="ru-RU" dirty="0"/>
              <a:t>решения практически любых задач </a:t>
            </a:r>
            <a:r>
              <a:rPr lang="en-US" dirty="0"/>
              <a:t>NLP</a:t>
            </a:r>
            <a:r>
              <a:rPr lang="ru-RU" dirty="0"/>
              <a:t> повышается за счет </a:t>
            </a:r>
            <a:r>
              <a:rPr lang="ru-RU" dirty="0" err="1"/>
              <a:t>эмбеддингов</a:t>
            </a:r>
            <a:r>
              <a:rPr lang="ru-RU" dirty="0"/>
              <a:t>. В силу этого, </a:t>
            </a:r>
            <a:r>
              <a:rPr lang="ru-RU" dirty="0" err="1"/>
              <a:t>эмбеддинги</a:t>
            </a:r>
            <a:r>
              <a:rPr lang="ru-RU" dirty="0"/>
              <a:t> очень популярны, существует множество различных моделей и  реализаций.</a:t>
            </a:r>
          </a:p>
          <a:p>
            <a:r>
              <a:rPr lang="ru-RU" dirty="0"/>
              <a:t>Различные модели нужно сравнивать с собой. Делать это можно по-разному: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2976795"/>
            <a:ext cx="4455495" cy="1640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6975" y="2976795"/>
            <a:ext cx="4545505" cy="12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моделей: задача аналогий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00150"/>
            <a:ext cx="5535615" cy="355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5615" y="1356615"/>
            <a:ext cx="2884888" cy="85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7085" y="2211710"/>
            <a:ext cx="3219763" cy="76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8824" y="2976795"/>
            <a:ext cx="3101680" cy="16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Векторная модель: обзор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Векторная модель слов: признак слова – вектор, состоящий зависящий от самого слова и/или слов встречающихся в его окрестности (с контекстом работает дистрибутивная семантика </a:t>
            </a:r>
            <a:r>
              <a:rPr lang="ru-RU" dirty="0" err="1"/>
              <a:t>distributional</a:t>
            </a:r>
            <a:r>
              <a:rPr lang="ru-RU" dirty="0"/>
              <a:t> </a:t>
            </a:r>
            <a:r>
              <a:rPr lang="ru-RU" dirty="0" err="1"/>
              <a:t>semantics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Нужно практически в любых задачах </a:t>
            </a:r>
            <a:r>
              <a:rPr lang="en-US" dirty="0"/>
              <a:t>NLP</a:t>
            </a:r>
            <a:endParaRPr lang="ru-RU" dirty="0"/>
          </a:p>
          <a:p>
            <a:pPr lvl="1"/>
            <a:r>
              <a:rPr lang="ru-RU" dirty="0"/>
              <a:t>Может иметь самостоятельные применения (поиск похожих по какому-то критерию слов и т. п.)</a:t>
            </a:r>
            <a:endParaRPr lang="en-US" dirty="0"/>
          </a:p>
          <a:p>
            <a:r>
              <a:rPr lang="ru-RU" dirty="0"/>
              <a:t>Векторная модель коллекции документов: документ – это вектор, зависящий от набора встречающихся в нем слов</a:t>
            </a:r>
          </a:p>
          <a:p>
            <a:pPr lvl="1"/>
            <a:r>
              <a:rPr lang="ru-RU" dirty="0"/>
              <a:t>Текстовая классификация</a:t>
            </a:r>
          </a:p>
          <a:p>
            <a:pPr lvl="1"/>
            <a:r>
              <a:rPr lang="ru-RU" dirty="0"/>
              <a:t>Информационный поиск</a:t>
            </a:r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004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(bigger analogies test set)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054" y="771550"/>
            <a:ext cx="4076945" cy="434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505" y="1011076"/>
            <a:ext cx="5445605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по категориям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05" y="1470127"/>
            <a:ext cx="6229350" cy="33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681540"/>
            <a:ext cx="576064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 (Stanford)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3618250"/>
            <a:ext cx="364540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618250"/>
            <a:ext cx="4275475" cy="9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6975" y="4659982"/>
            <a:ext cx="301533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505" y="817900"/>
            <a:ext cx="5895655" cy="265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10442" y="1908060"/>
            <a:ext cx="2933558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 подхода заключается в том, чтобы рассматривать в качестве представления слова не только </a:t>
            </a:r>
            <a:r>
              <a:rPr lang="ru-RU" dirty="0" err="1"/>
              <a:t>словоформенный</a:t>
            </a:r>
            <a:r>
              <a:rPr lang="ru-RU" dirty="0"/>
              <a:t> </a:t>
            </a:r>
            <a:r>
              <a:rPr lang="ru-RU" dirty="0" err="1"/>
              <a:t>эмбеддинг</a:t>
            </a:r>
            <a:r>
              <a:rPr lang="ru-RU" dirty="0"/>
              <a:t>, но и </a:t>
            </a:r>
            <a:r>
              <a:rPr lang="ru-RU" dirty="0" err="1"/>
              <a:t>эмбеддинг</a:t>
            </a:r>
            <a:r>
              <a:rPr lang="ru-RU" dirty="0"/>
              <a:t> всех символьных </a:t>
            </a:r>
            <a:r>
              <a:rPr lang="en-US" dirty="0"/>
              <a:t>n-</a:t>
            </a:r>
            <a:r>
              <a:rPr lang="ru-RU" dirty="0" err="1"/>
              <a:t>грам</a:t>
            </a:r>
            <a:r>
              <a:rPr lang="ru-RU" dirty="0"/>
              <a:t>, содержащихся в слове</a:t>
            </a:r>
          </a:p>
          <a:p>
            <a:pPr lvl="1"/>
            <a:r>
              <a:rPr lang="ru-RU" dirty="0"/>
              <a:t>Например, при </a:t>
            </a:r>
            <a:r>
              <a:rPr lang="en-US" dirty="0"/>
              <a:t>n=3 </a:t>
            </a:r>
            <a:r>
              <a:rPr lang="ru-RU" dirty="0"/>
              <a:t>для слова </a:t>
            </a:r>
            <a:r>
              <a:rPr lang="en-US" dirty="0"/>
              <a:t>where </a:t>
            </a:r>
            <a:r>
              <a:rPr lang="ru-RU" dirty="0"/>
              <a:t>имеем </a:t>
            </a:r>
            <a:r>
              <a:rPr lang="ru-RU" dirty="0" err="1"/>
              <a:t>эмбеддинг</a:t>
            </a:r>
            <a:r>
              <a:rPr lang="ru-RU" dirty="0"/>
              <a:t> </a:t>
            </a:r>
            <a:r>
              <a:rPr lang="en-US" dirty="0"/>
              <a:t>&lt;where&gt;</a:t>
            </a:r>
            <a:r>
              <a:rPr lang="ru-RU" dirty="0"/>
              <a:t>, а также </a:t>
            </a:r>
            <a:r>
              <a:rPr lang="ru-RU" dirty="0" err="1"/>
              <a:t>эмбеддинги</a:t>
            </a:r>
            <a:r>
              <a:rPr lang="ru-RU" dirty="0"/>
              <a:t> всех </a:t>
            </a:r>
            <a:r>
              <a:rPr lang="en-US" dirty="0"/>
              <a:t>&lt;</a:t>
            </a:r>
            <a:r>
              <a:rPr lang="en-US" dirty="0" err="1"/>
              <a:t>wh</a:t>
            </a:r>
            <a:r>
              <a:rPr lang="en-US" dirty="0"/>
              <a:t>, </a:t>
            </a:r>
            <a:r>
              <a:rPr lang="en-US" dirty="0" err="1"/>
              <a:t>whe</a:t>
            </a:r>
            <a:r>
              <a:rPr lang="en-US" dirty="0"/>
              <a:t>, her, ere, re&gt; (&lt; - </a:t>
            </a:r>
            <a:r>
              <a:rPr lang="ru-RU" dirty="0"/>
              <a:t>начало слова, </a:t>
            </a:r>
            <a:r>
              <a:rPr lang="en-US" dirty="0"/>
              <a:t>&gt; </a:t>
            </a:r>
            <a:r>
              <a:rPr lang="ru-RU" dirty="0"/>
              <a:t>- конец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Таким образом, функция соответствия контексту будет вычисляться по формуле</a:t>
            </a:r>
            <a:br>
              <a:rPr lang="ru-RU" dirty="0"/>
            </a:br>
            <a:r>
              <a:rPr lang="ru-RU" dirty="0"/>
              <a:t> </a:t>
            </a:r>
          </a:p>
          <a:p>
            <a:pPr lvl="1"/>
            <a:r>
              <a:rPr lang="ru-RU" dirty="0"/>
              <a:t>Это частично разрешает проблему работы с </a:t>
            </a:r>
            <a:r>
              <a:rPr lang="ru-RU" dirty="0" err="1"/>
              <a:t>несловарными</a:t>
            </a:r>
            <a:r>
              <a:rPr lang="ru-RU" dirty="0"/>
              <a:t> словами: </a:t>
            </a:r>
            <a:r>
              <a:rPr lang="ru-RU" dirty="0" err="1"/>
              <a:t>эмбеддинг</a:t>
            </a:r>
            <a:r>
              <a:rPr lang="ru-RU" dirty="0"/>
              <a:t> </a:t>
            </a:r>
            <a:r>
              <a:rPr lang="ru-RU" dirty="0" err="1"/>
              <a:t>несловарных</a:t>
            </a:r>
            <a:r>
              <a:rPr lang="ru-RU" dirty="0"/>
              <a:t> слов будет похож на </a:t>
            </a:r>
            <a:r>
              <a:rPr lang="ru-RU" dirty="0" err="1"/>
              <a:t>эмбеддинги</a:t>
            </a:r>
            <a:r>
              <a:rPr lang="ru-RU" dirty="0"/>
              <a:t> графически похожих слов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1710" y="3111810"/>
            <a:ext cx="1773197" cy="58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Sent2vec </a:t>
            </a:r>
            <a:r>
              <a:rPr lang="ru-RU" dirty="0"/>
              <a:t>и </a:t>
            </a:r>
            <a:r>
              <a:rPr lang="en-US" dirty="0"/>
              <a:t>doc2vec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можно получить веса для всего текста (абзаца, предложения)?</a:t>
            </a:r>
          </a:p>
          <a:p>
            <a:r>
              <a:rPr lang="ru-RU" dirty="0"/>
              <a:t>Первая идея:</a:t>
            </a:r>
          </a:p>
          <a:p>
            <a:pPr lvl="1"/>
            <a:r>
              <a:rPr lang="ru-RU" dirty="0"/>
              <a:t>Усреднить </a:t>
            </a:r>
            <a:r>
              <a:rPr lang="ru-RU" dirty="0" err="1"/>
              <a:t>предобученные</a:t>
            </a:r>
            <a:r>
              <a:rPr lang="ru-RU" dirty="0"/>
              <a:t> </a:t>
            </a:r>
            <a:r>
              <a:rPr lang="ru-RU" dirty="0" err="1"/>
              <a:t>эмбеддинги</a:t>
            </a:r>
            <a:r>
              <a:rPr lang="ru-RU" dirty="0"/>
              <a:t> для слов (</a:t>
            </a:r>
            <a:r>
              <a:rPr lang="en-US" dirty="0"/>
              <a:t>word2vec, </a:t>
            </a:r>
            <a:r>
              <a:rPr lang="en-US" dirty="0" err="1"/>
              <a:t>gloVe</a:t>
            </a:r>
            <a:r>
              <a:rPr lang="en-US" dirty="0"/>
              <a:t>, </a:t>
            </a:r>
            <a:r>
              <a:rPr lang="en-US" dirty="0" err="1"/>
              <a:t>fastText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Возможно </a:t>
            </a:r>
            <a:r>
              <a:rPr lang="ru-RU" dirty="0" err="1"/>
              <a:t>домножить</a:t>
            </a:r>
            <a:r>
              <a:rPr lang="ru-RU" dirty="0"/>
              <a:t> на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веса</a:t>
            </a:r>
          </a:p>
          <a:p>
            <a:r>
              <a:rPr lang="en-US" dirty="0"/>
              <a:t>Doc2Vec: </a:t>
            </a:r>
            <a:r>
              <a:rPr lang="ru-RU" dirty="0"/>
              <a:t>то же, что и </a:t>
            </a:r>
            <a:r>
              <a:rPr lang="en-US" dirty="0"/>
              <a:t>word2vec</a:t>
            </a:r>
            <a:r>
              <a:rPr lang="ru-RU" dirty="0"/>
              <a:t>, но работаем с предложениями (абзацами), а не со словами: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9905" y="3516855"/>
            <a:ext cx="5284095" cy="118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5" y="3335635"/>
            <a:ext cx="3661780" cy="180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Двуязычные </a:t>
            </a:r>
            <a:r>
              <a:rPr lang="ru-RU" dirty="0" err="1"/>
              <a:t>эмбеддинги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535" y="1200150"/>
            <a:ext cx="8010890" cy="385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Языковые модели: формулировка задачи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Языковая модель [</a:t>
            </a:r>
            <a:r>
              <a:rPr lang="ru-RU" dirty="0" err="1"/>
              <a:t>language</a:t>
            </a:r>
            <a:r>
              <a:rPr lang="ru-RU" dirty="0"/>
              <a:t> </a:t>
            </a:r>
            <a:r>
              <a:rPr lang="ru-RU" dirty="0" err="1"/>
              <a:t>model</a:t>
            </a:r>
            <a:r>
              <a:rPr lang="ru-RU" dirty="0"/>
              <a:t>, LM] позволяет оценить вероятность следующего слова в последовательности                             и оценить вероятность всей последовательности слов                      .</a:t>
            </a:r>
          </a:p>
          <a:p>
            <a:r>
              <a:rPr lang="ru-RU" dirty="0"/>
              <a:t>Например, какое слово в последовательности вероятнее:</a:t>
            </a:r>
          </a:p>
          <a:p>
            <a:pPr lvl="1"/>
            <a:r>
              <a:rPr lang="ru-RU" dirty="0"/>
              <a:t>Поезд прибыл на</a:t>
            </a:r>
          </a:p>
          <a:p>
            <a:pPr lvl="2"/>
            <a:r>
              <a:rPr lang="ru-RU" dirty="0"/>
              <a:t>вокзал</a:t>
            </a:r>
          </a:p>
          <a:p>
            <a:pPr lvl="2"/>
            <a:r>
              <a:rPr lang="ru-RU" dirty="0"/>
              <a:t>север</a:t>
            </a:r>
          </a:p>
          <a:p>
            <a:r>
              <a:rPr lang="ru-RU" dirty="0"/>
              <a:t>Какая последовательность вероятнее:</a:t>
            </a:r>
          </a:p>
          <a:p>
            <a:pPr lvl="1"/>
            <a:r>
              <a:rPr lang="ru-RU" dirty="0"/>
              <a:t>Вокзал прибыл поезд на</a:t>
            </a:r>
          </a:p>
          <a:p>
            <a:pPr lvl="1"/>
            <a:r>
              <a:rPr lang="ru-RU" dirty="0"/>
              <a:t>Поезд прибыл на вокзал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7085" y="1581640"/>
            <a:ext cx="1581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905490"/>
            <a:ext cx="1057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Применения языковых моделей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Языковые модели применяются в задачах, в которых нужно обработать сложный и зашумленный вход: </a:t>
            </a:r>
          </a:p>
          <a:p>
            <a:pPr lvl="1"/>
            <a:r>
              <a:rPr lang="ru-RU" dirty="0"/>
              <a:t>Распознавание речи</a:t>
            </a:r>
          </a:p>
          <a:p>
            <a:pPr lvl="1"/>
            <a:r>
              <a:rPr lang="ru-RU" dirty="0"/>
              <a:t>Исправление опечаток</a:t>
            </a:r>
          </a:p>
          <a:p>
            <a:pPr lvl="1"/>
            <a:r>
              <a:rPr lang="en-US" dirty="0"/>
              <a:t>OCR</a:t>
            </a:r>
            <a:r>
              <a:rPr lang="ru-RU" dirty="0"/>
              <a:t> (распознавание текстов)</a:t>
            </a:r>
          </a:p>
          <a:p>
            <a:pPr lvl="1"/>
            <a:r>
              <a:rPr lang="ru-RU" dirty="0"/>
              <a:t>Машинный перевод</a:t>
            </a:r>
          </a:p>
          <a:p>
            <a:pPr lvl="1"/>
            <a:r>
              <a:rPr lang="ru-RU" dirty="0"/>
              <a:t>Подсказка при наборе</a:t>
            </a:r>
          </a:p>
          <a:p>
            <a:r>
              <a:rPr lang="ru-RU" dirty="0"/>
              <a:t>Применение языковых моделей, </a:t>
            </a:r>
            <a:r>
              <a:rPr lang="ru-RU" dirty="0" err="1"/>
              <a:t>предобученных</a:t>
            </a:r>
            <a:r>
              <a:rPr lang="ru-RU" dirty="0"/>
              <a:t> на большом корпусе способно заменить собой </a:t>
            </a:r>
            <a:r>
              <a:rPr lang="ru-RU" dirty="0" err="1"/>
              <a:t>эмбеддинги</a:t>
            </a:r>
            <a:r>
              <a:rPr lang="ru-RU" dirty="0"/>
              <a:t>. Сейчас есть несколько архитектур, активно использующихся для этого:</a:t>
            </a:r>
          </a:p>
          <a:p>
            <a:pPr lvl="1"/>
            <a:r>
              <a:rPr lang="en-US" dirty="0" err="1"/>
              <a:t>ELMo</a:t>
            </a:r>
            <a:endParaRPr lang="en-US" dirty="0"/>
          </a:p>
          <a:p>
            <a:pPr lvl="1"/>
            <a:r>
              <a:rPr lang="en-US" dirty="0"/>
              <a:t>ULM-Fit</a:t>
            </a:r>
          </a:p>
          <a:p>
            <a:pPr lvl="1"/>
            <a:r>
              <a:rPr lang="en-US" dirty="0" err="1"/>
              <a:t>OpenAi</a:t>
            </a:r>
            <a:r>
              <a:rPr lang="en-US" dirty="0"/>
              <a:t> Transformer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Измерение качества языковых моделей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измерения качества работы языковых моделей чаще всего используется </a:t>
            </a:r>
            <a:r>
              <a:rPr lang="ru-RU" dirty="0" err="1"/>
              <a:t>перплексия</a:t>
            </a:r>
            <a:r>
              <a:rPr lang="ru-RU" dirty="0"/>
              <a:t> – то, насколько хорошо модель предсказывает выборку. Чем ниже значение </a:t>
            </a:r>
            <a:r>
              <a:rPr lang="ru-RU" dirty="0" err="1"/>
              <a:t>перплексии</a:t>
            </a:r>
            <a:r>
              <a:rPr lang="ru-RU" dirty="0"/>
              <a:t>, тем лучше.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201820"/>
            <a:ext cx="26479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935120"/>
            <a:ext cx="46291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591" y="2391729"/>
            <a:ext cx="3098000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Языковые модели на основе </a:t>
            </a:r>
            <a:r>
              <a:rPr lang="en-US" dirty="0"/>
              <a:t>n-</a:t>
            </a:r>
            <a:r>
              <a:rPr lang="ru-RU" dirty="0" err="1"/>
              <a:t>грам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42" y="1311609"/>
            <a:ext cx="8206013" cy="184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36835"/>
            <a:ext cx="276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Простейшая векторная модель слова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Пусть нам дан словарь (список слов языка; для языков с морфологией обычно берутся леммы или </a:t>
            </a:r>
            <a:r>
              <a:rPr lang="ru-RU" dirty="0" err="1"/>
              <a:t>стемы</a:t>
            </a:r>
            <a:r>
              <a:rPr lang="ru-RU" dirty="0"/>
              <a:t>) </a:t>
            </a:r>
            <a:r>
              <a:rPr lang="en-US" dirty="0"/>
              <a:t>V</a:t>
            </a:r>
            <a:r>
              <a:rPr lang="ru-RU" dirty="0"/>
              <a:t>. Давайте также добавим в словарь </a:t>
            </a:r>
            <a:r>
              <a:rPr lang="ru-RU" dirty="0" err="1"/>
              <a:t>спецслово</a:t>
            </a:r>
            <a:r>
              <a:rPr lang="ru-RU" dirty="0"/>
              <a:t>, соответствующее всем </a:t>
            </a:r>
            <a:r>
              <a:rPr lang="ru-RU" dirty="0" err="1"/>
              <a:t>несловарным</a:t>
            </a:r>
            <a:r>
              <a:rPr lang="ru-RU" dirty="0"/>
              <a:t> словам (</a:t>
            </a:r>
            <a:r>
              <a:rPr lang="en-US" dirty="0"/>
              <a:t>OOV</a:t>
            </a:r>
            <a:r>
              <a:rPr lang="ru-RU" dirty="0"/>
              <a:t>) Простейшая векторная модель слова</a:t>
            </a:r>
            <a:r>
              <a:rPr lang="en-US" dirty="0"/>
              <a:t> – </a:t>
            </a:r>
            <a:r>
              <a:rPr lang="ru-RU" dirty="0"/>
              <a:t>номер этого слова в словаре (</a:t>
            </a:r>
            <a:r>
              <a:rPr lang="en-US" dirty="0"/>
              <a:t>one hot encoding</a:t>
            </a:r>
            <a:r>
              <a:rPr lang="ru-RU" dirty="0"/>
              <a:t>). </a:t>
            </a:r>
          </a:p>
          <a:p>
            <a:r>
              <a:rPr lang="ru-RU" dirty="0"/>
              <a:t>Пусть номер слова в нашем словаре – </a:t>
            </a:r>
            <a:r>
              <a:rPr lang="en-US" dirty="0" err="1"/>
              <a:t>i</a:t>
            </a:r>
            <a:r>
              <a:rPr lang="ru-RU" dirty="0"/>
              <a:t>. В качестве векторной модели слова берем булев вектор размерности </a:t>
            </a:r>
            <a:r>
              <a:rPr lang="en-US" dirty="0"/>
              <a:t>|V|</a:t>
            </a:r>
            <a:r>
              <a:rPr lang="ru-RU" dirty="0"/>
              <a:t>, где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м месте стоит 1, а на остальных местах – 0. </a:t>
            </a:r>
            <a:endParaRPr lang="en-US" dirty="0"/>
          </a:p>
          <a:p>
            <a:r>
              <a:rPr lang="ru-RU" dirty="0"/>
              <a:t>Модель способна достаточно корректно работать со словарными словами, однако обладает рядом существенных недостатков(из-за которых практически не используется с начала 2010-х):</a:t>
            </a:r>
          </a:p>
          <a:p>
            <a:pPr lvl="1"/>
            <a:r>
              <a:rPr lang="ru-RU" dirty="0"/>
              <a:t>На </a:t>
            </a:r>
            <a:r>
              <a:rPr lang="ru-RU" dirty="0" err="1"/>
              <a:t>несловарных</a:t>
            </a:r>
            <a:r>
              <a:rPr lang="ru-RU" dirty="0"/>
              <a:t> словах модель не способна дать адекватный результат</a:t>
            </a:r>
          </a:p>
          <a:p>
            <a:pPr lvl="1"/>
            <a:r>
              <a:rPr lang="ru-RU" dirty="0"/>
              <a:t>При маленьком </a:t>
            </a:r>
            <a:r>
              <a:rPr lang="en-US" dirty="0"/>
              <a:t>|V|</a:t>
            </a:r>
            <a:r>
              <a:rPr lang="ru-RU" dirty="0"/>
              <a:t> (</a:t>
            </a:r>
            <a:r>
              <a:rPr lang="en-US" dirty="0"/>
              <a:t>&lt; 10^4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модель практически ничего не дает, при большом </a:t>
            </a:r>
            <a:r>
              <a:rPr lang="en-US" dirty="0"/>
              <a:t>– </a:t>
            </a:r>
            <a:r>
              <a:rPr lang="ru-RU" dirty="0"/>
              <a:t>получается работа с очень сильно разреженными векторами</a:t>
            </a:r>
          </a:p>
          <a:p>
            <a:pPr lvl="1"/>
            <a:r>
              <a:rPr lang="ru-RU" dirty="0"/>
              <a:t>Модель не способна учитывать близость слов друг к другу и их </a:t>
            </a:r>
            <a:r>
              <a:rPr lang="ru-RU" dirty="0" err="1"/>
              <a:t>сочетаемось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Счетные языковые модели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200150"/>
            <a:ext cx="4590510" cy="344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2031" y="1401620"/>
            <a:ext cx="38481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1294" y="3195479"/>
            <a:ext cx="140970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49"/>
            <a:ext cx="8218488" cy="375686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70" y="1086585"/>
            <a:ext cx="7740860" cy="390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Рекуррентные нейронные языковые модели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RNN позволяют уйти от Марковских допущений и позволяют учитывать предысторию произвольной длины.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70" y="1941680"/>
            <a:ext cx="73342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Архитектура нейронной языковой модели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88" y="1167594"/>
            <a:ext cx="436030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2650" y="1200150"/>
            <a:ext cx="4451350" cy="365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Эмбеддинги</a:t>
            </a:r>
            <a:r>
              <a:rPr lang="ru-RU" dirty="0"/>
              <a:t> на языковых моделях - </a:t>
            </a:r>
            <a:r>
              <a:rPr lang="en-US" dirty="0" err="1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Сначала обучим на большом корпусе модель, похожую по архитектуре  на модель с предыдущего слайда:</a:t>
            </a:r>
          </a:p>
          <a:p>
            <a:pPr lvl="1"/>
            <a:r>
              <a:rPr lang="ru-RU" dirty="0"/>
              <a:t>Каждый </a:t>
            </a:r>
            <a:r>
              <a:rPr lang="ru-RU" dirty="0" err="1"/>
              <a:t>токен</a:t>
            </a:r>
            <a:r>
              <a:rPr lang="ru-RU" dirty="0"/>
              <a:t> представляется в виде </a:t>
            </a:r>
            <a:r>
              <a:rPr lang="en-US" dirty="0" err="1"/>
              <a:t>CharCNN</a:t>
            </a:r>
            <a:r>
              <a:rPr lang="en-US" dirty="0"/>
              <a:t> </a:t>
            </a:r>
            <a:r>
              <a:rPr lang="ru-RU" dirty="0"/>
              <a:t>– свертки от </a:t>
            </a:r>
            <a:r>
              <a:rPr lang="ru-RU" dirty="0" err="1"/>
              <a:t>эмбеддингов</a:t>
            </a:r>
            <a:r>
              <a:rPr lang="ru-RU" dirty="0"/>
              <a:t> символов </a:t>
            </a:r>
            <a:r>
              <a:rPr lang="ru-RU" dirty="0" err="1"/>
              <a:t>токена</a:t>
            </a:r>
            <a:endParaRPr lang="ru-RU" dirty="0"/>
          </a:p>
          <a:p>
            <a:pPr lvl="1"/>
            <a:r>
              <a:rPr lang="en-US" dirty="0" err="1"/>
              <a:t>CharCNN</a:t>
            </a:r>
            <a:r>
              <a:rPr lang="en-US" dirty="0"/>
              <a:t> </a:t>
            </a:r>
            <a:r>
              <a:rPr lang="ru-RU" dirty="0"/>
              <a:t>подаются в двухслойный </a:t>
            </a:r>
            <a:r>
              <a:rPr lang="en-US" dirty="0"/>
              <a:t>BLSTM</a:t>
            </a:r>
            <a:endParaRPr lang="ru-RU" dirty="0"/>
          </a:p>
          <a:p>
            <a:pPr lvl="1"/>
            <a:r>
              <a:rPr lang="ru-RU" dirty="0"/>
              <a:t>После </a:t>
            </a:r>
            <a:r>
              <a:rPr lang="en-US" dirty="0" err="1"/>
              <a:t>BLSTM’a</a:t>
            </a:r>
            <a:r>
              <a:rPr lang="en-US" dirty="0"/>
              <a:t> </a:t>
            </a:r>
            <a:r>
              <a:rPr lang="ru-RU" dirty="0"/>
              <a:t>имеем </a:t>
            </a:r>
            <a:r>
              <a:rPr lang="en-US" dirty="0"/>
              <a:t>dense-</a:t>
            </a:r>
            <a:r>
              <a:rPr lang="ru-RU" dirty="0"/>
              <a:t>слой </a:t>
            </a:r>
            <a:r>
              <a:rPr lang="en-US" dirty="0"/>
              <a:t>c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dense</a:t>
            </a:r>
            <a:r>
              <a:rPr lang="ru-RU" dirty="0"/>
              <a:t>-слой с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ru-RU" dirty="0"/>
              <a:t>При решении какой-то внешней задачи будем использовать </a:t>
            </a:r>
            <a:r>
              <a:rPr lang="ru-RU" dirty="0" err="1"/>
              <a:t>предобученную</a:t>
            </a:r>
            <a:r>
              <a:rPr lang="ru-RU" dirty="0"/>
              <a:t> языковую модель следующим образом:</a:t>
            </a:r>
          </a:p>
          <a:p>
            <a:pPr lvl="1"/>
            <a:r>
              <a:rPr lang="ru-RU" dirty="0"/>
              <a:t>Подаем на вход все текущее предложение</a:t>
            </a:r>
          </a:p>
          <a:p>
            <a:pPr lvl="1"/>
            <a:r>
              <a:rPr lang="ru-RU" dirty="0"/>
              <a:t>В качестве представления </a:t>
            </a:r>
            <a:r>
              <a:rPr lang="ru-RU" dirty="0" err="1"/>
              <a:t>токена</a:t>
            </a:r>
            <a:r>
              <a:rPr lang="ru-RU" dirty="0"/>
              <a:t> будем использовать взвешенную сумму выхода </a:t>
            </a:r>
            <a:r>
              <a:rPr lang="en-US" dirty="0" err="1"/>
              <a:t>CharCNN</a:t>
            </a:r>
            <a:r>
              <a:rPr lang="ru-RU" dirty="0"/>
              <a:t> и каждого из </a:t>
            </a:r>
            <a:r>
              <a:rPr lang="en-US" dirty="0"/>
              <a:t>BLSTM</a:t>
            </a:r>
            <a:r>
              <a:rPr lang="ru-RU" dirty="0"/>
              <a:t> с обучаемыми для задачи весами: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44</a:t>
            </a:fld>
            <a:endParaRPr lang="ru-RU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1710" y="4506965"/>
            <a:ext cx="4591050" cy="60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B26C9FF-BA65-43FB-BE28-21FBD26EF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42629"/>
            <a:ext cx="8431037" cy="41736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 err="1"/>
              <a:t>ELMo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 получается глубже и </a:t>
            </a:r>
            <a:r>
              <a:rPr lang="ru-RU" dirty="0" err="1"/>
              <a:t>эффектвнее,чем</a:t>
            </a:r>
            <a:r>
              <a:rPr lang="ru-RU" dirty="0"/>
              <a:t> классические </a:t>
            </a:r>
            <a:r>
              <a:rPr lang="ru-RU" dirty="0" err="1"/>
              <a:t>эмбеддинги</a:t>
            </a:r>
            <a:endParaRPr lang="ru-RU" dirty="0"/>
          </a:p>
          <a:p>
            <a:r>
              <a:rPr lang="ru-RU" dirty="0"/>
              <a:t>Векторное представление </a:t>
            </a:r>
            <a:r>
              <a:rPr lang="ru-RU" dirty="0" err="1"/>
              <a:t>токена</a:t>
            </a:r>
            <a:r>
              <a:rPr lang="ru-RU" dirty="0"/>
              <a:t> получается зависимым от его контекста (на вход подаем все предложение).</a:t>
            </a:r>
          </a:p>
          <a:p>
            <a:pPr lvl="1">
              <a:buNone/>
            </a:pP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584" y="2224896"/>
            <a:ext cx="7425825" cy="2831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ULMFit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ULMFit</a:t>
            </a:r>
            <a:r>
              <a:rPr lang="en-US" dirty="0"/>
              <a:t> – SOTA </a:t>
            </a:r>
            <a:r>
              <a:rPr lang="ru-RU" dirty="0"/>
              <a:t>в задаче текстовой классификации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4" y="1761659"/>
            <a:ext cx="7688123" cy="307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BERT: </a:t>
            </a:r>
            <a:r>
              <a:rPr lang="ru-RU" dirty="0"/>
              <a:t>в архитектуре языковой модели используем </a:t>
            </a:r>
            <a:r>
              <a:rPr lang="ru-RU" dirty="0" err="1"/>
              <a:t>трансформеры</a:t>
            </a:r>
            <a:r>
              <a:rPr lang="ru-RU" dirty="0"/>
              <a:t> вместо </a:t>
            </a:r>
            <a:r>
              <a:rPr lang="en-US" dirty="0"/>
              <a:t>RNN</a:t>
            </a:r>
          </a:p>
          <a:p>
            <a:r>
              <a:rPr lang="ru-RU" dirty="0" err="1"/>
              <a:t>Предобучается</a:t>
            </a:r>
            <a:r>
              <a:rPr lang="ru-RU" dirty="0"/>
              <a:t> на очень большом корпусе на 2 задачах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Языковое моделирование со статичными масками(</a:t>
            </a:r>
            <a:r>
              <a:rPr lang="en-US" dirty="0"/>
              <a:t>masked</a:t>
            </a:r>
            <a:r>
              <a:rPr lang="ru-RU" dirty="0"/>
              <a:t> </a:t>
            </a:r>
            <a:r>
              <a:rPr lang="en-US" dirty="0"/>
              <a:t>LM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ru-RU" dirty="0"/>
              <a:t>Предсказание следующего предложения</a:t>
            </a:r>
            <a:r>
              <a:rPr lang="en-US" dirty="0"/>
              <a:t> (</a:t>
            </a:r>
            <a:r>
              <a:rPr lang="ru-RU" dirty="0"/>
              <a:t>отрицательный пример – случайная пара из корпуса</a:t>
            </a:r>
            <a:r>
              <a:rPr lang="en-US" dirty="0"/>
              <a:t>)</a:t>
            </a:r>
          </a:p>
          <a:p>
            <a:r>
              <a:rPr lang="en-US" dirty="0"/>
              <a:t>SOTA </a:t>
            </a:r>
            <a:r>
              <a:rPr lang="ru-RU" dirty="0"/>
              <a:t>для многих задач </a:t>
            </a:r>
            <a:r>
              <a:rPr lang="en-US" dirty="0"/>
              <a:t>NLP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48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3648075"/>
            <a:ext cx="7743825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</a:t>
            </a:r>
            <a:r>
              <a:rPr lang="en-US" dirty="0"/>
              <a:t> BERT </a:t>
            </a:r>
            <a:r>
              <a:rPr lang="ru-RU" dirty="0"/>
              <a:t>для разных задач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49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49" y="726545"/>
            <a:ext cx="5712557" cy="4416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Простейшая модель текста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Пусть нам дан словарь </a:t>
            </a:r>
            <a:r>
              <a:rPr lang="en-US" dirty="0"/>
              <a:t>V</a:t>
            </a:r>
            <a:r>
              <a:rPr lang="ru-RU" dirty="0"/>
              <a:t>. Добавим в словарь </a:t>
            </a:r>
            <a:r>
              <a:rPr lang="ru-RU" dirty="0" err="1"/>
              <a:t>спецслово</a:t>
            </a:r>
            <a:r>
              <a:rPr lang="ru-RU" dirty="0"/>
              <a:t>, соответствующее всем </a:t>
            </a:r>
            <a:r>
              <a:rPr lang="ru-RU" dirty="0" err="1"/>
              <a:t>несловарным</a:t>
            </a:r>
            <a:r>
              <a:rPr lang="ru-RU" dirty="0"/>
              <a:t> словам (</a:t>
            </a:r>
            <a:r>
              <a:rPr lang="en-US" dirty="0"/>
              <a:t>OOV</a:t>
            </a:r>
            <a:r>
              <a:rPr lang="ru-RU" dirty="0"/>
              <a:t>) </a:t>
            </a:r>
          </a:p>
          <a:p>
            <a:r>
              <a:rPr lang="ru-RU" dirty="0"/>
              <a:t>Простейшая модель текста – мешок слов (</a:t>
            </a:r>
            <a:r>
              <a:rPr lang="en-US" dirty="0"/>
              <a:t>bag-of-words</a:t>
            </a:r>
            <a:r>
              <a:rPr lang="ru-RU" dirty="0"/>
              <a:t>). Тексту ставится в соответствие булев вектор, где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я компонента будет иметь значение 1, если слово с индексом </a:t>
            </a:r>
            <a:r>
              <a:rPr lang="en-US" dirty="0" err="1"/>
              <a:t>i</a:t>
            </a:r>
            <a:r>
              <a:rPr lang="ru-RU" dirty="0"/>
              <a:t> в словаре присутствует в тексте, и 0 – иначе</a:t>
            </a:r>
          </a:p>
          <a:p>
            <a:r>
              <a:rPr lang="ru-RU" dirty="0"/>
              <a:t>В отличие от </a:t>
            </a:r>
            <a:r>
              <a:rPr lang="en-US" dirty="0"/>
              <a:t>one hot encoding</a:t>
            </a:r>
            <a:r>
              <a:rPr lang="ru-RU" dirty="0"/>
              <a:t>, как признаков слова, мешок слов может работать с  очень небольшим</a:t>
            </a:r>
            <a:r>
              <a:rPr lang="en-US" dirty="0"/>
              <a:t>|V|</a:t>
            </a:r>
            <a:r>
              <a:rPr lang="ru-RU" dirty="0"/>
              <a:t> - несколько сотен или даже десятков</a:t>
            </a:r>
          </a:p>
          <a:p>
            <a:r>
              <a:rPr lang="ru-RU" dirty="0"/>
              <a:t>Несмотря на простоту, модель естественным образом выражает наличие в тексте ключевых слов. Поэтому для таких задач, как тематическая классификация, решения на основе мешка слов могут дать приемлемое качество при очень высоком быстродействии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Flair </a:t>
            </a:r>
            <a:r>
              <a:rPr lang="en-US" dirty="0" err="1"/>
              <a:t>embeddings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Flair embeddings – SOTA </a:t>
            </a:r>
            <a:r>
              <a:rPr lang="ru-RU" dirty="0"/>
              <a:t>в задаче </a:t>
            </a:r>
            <a:r>
              <a:rPr lang="en-US" dirty="0"/>
              <a:t>NER</a:t>
            </a:r>
          </a:p>
          <a:p>
            <a:r>
              <a:rPr lang="ru-RU" dirty="0"/>
              <a:t>Языковая модель на</a:t>
            </a:r>
            <a:r>
              <a:rPr lang="en-US" dirty="0"/>
              <a:t> </a:t>
            </a:r>
            <a:r>
              <a:rPr lang="ru-RU" dirty="0"/>
              <a:t>уровне символов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50</a:t>
            </a:fld>
            <a:endParaRPr lang="ru-RU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5" y="2436735"/>
            <a:ext cx="6615735" cy="243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, BERT </a:t>
            </a:r>
            <a:r>
              <a:rPr lang="ru-RU" dirty="0"/>
              <a:t>и их друзья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51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41" y="946606"/>
            <a:ext cx="8386033" cy="411892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Transformer-XL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52</a:t>
            </a:fld>
            <a:endParaRPr lang="ru-RU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15" y="951570"/>
            <a:ext cx="8529932" cy="2025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0" y="3004065"/>
            <a:ext cx="8408390" cy="21394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53</a:t>
            </a:fld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874093"/>
            <a:ext cx="8505945" cy="418193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RoBERTa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Модель от </a:t>
            </a:r>
            <a:r>
              <a:rPr lang="en-US" dirty="0"/>
              <a:t>Facebook</a:t>
            </a:r>
            <a:r>
              <a:rPr lang="ru-RU" dirty="0"/>
              <a:t>, улучшенный </a:t>
            </a:r>
            <a:r>
              <a:rPr lang="en-US" dirty="0"/>
              <a:t>BERT</a:t>
            </a:r>
          </a:p>
          <a:p>
            <a:r>
              <a:rPr lang="ru-RU" dirty="0"/>
              <a:t>Основные улучшения:</a:t>
            </a:r>
          </a:p>
          <a:p>
            <a:pPr lvl="1"/>
            <a:r>
              <a:rPr lang="ru-RU" dirty="0"/>
              <a:t>Динамический </a:t>
            </a:r>
            <a:r>
              <a:rPr lang="ru-RU" dirty="0" err="1"/>
              <a:t>маскинг</a:t>
            </a:r>
            <a:r>
              <a:rPr lang="ru-RU" dirty="0"/>
              <a:t> вместо статического</a:t>
            </a:r>
          </a:p>
          <a:p>
            <a:pPr lvl="1"/>
            <a:r>
              <a:rPr lang="ru-RU" dirty="0"/>
              <a:t>Задача предсказания следующего предложения на самом деле не нужна. </a:t>
            </a:r>
            <a:br>
              <a:rPr lang="ru-RU" dirty="0"/>
            </a:br>
            <a:r>
              <a:rPr lang="ru-RU" dirty="0"/>
              <a:t>В </a:t>
            </a:r>
            <a:r>
              <a:rPr lang="en-US" dirty="0" err="1"/>
              <a:t>RoBERTe</a:t>
            </a:r>
            <a:r>
              <a:rPr lang="en-US" dirty="0"/>
              <a:t> </a:t>
            </a:r>
            <a:r>
              <a:rPr lang="ru-RU" dirty="0"/>
              <a:t>ее нет</a:t>
            </a:r>
          </a:p>
          <a:p>
            <a:pPr lvl="1"/>
            <a:r>
              <a:rPr lang="ru-RU" dirty="0"/>
              <a:t>Правильно учиться на очень больших </a:t>
            </a:r>
            <a:r>
              <a:rPr lang="ru-RU" dirty="0" err="1"/>
              <a:t>батчах</a:t>
            </a:r>
            <a:r>
              <a:rPr lang="ru-RU" dirty="0"/>
              <a:t> (в работе </a:t>
            </a:r>
            <a:r>
              <a:rPr lang="en-US" dirty="0"/>
              <a:t>8k</a:t>
            </a:r>
            <a:r>
              <a:rPr lang="ru-RU" dirty="0"/>
              <a:t>). </a:t>
            </a:r>
            <a:br>
              <a:rPr lang="ru-RU" dirty="0"/>
            </a:br>
            <a:r>
              <a:rPr lang="ru-RU" dirty="0"/>
              <a:t>Лучше, чем обучение на стандартных </a:t>
            </a:r>
            <a:r>
              <a:rPr lang="ru-RU" dirty="0" err="1"/>
              <a:t>батчах</a:t>
            </a:r>
            <a:r>
              <a:rPr lang="ru-RU" dirty="0"/>
              <a:t> (256) при одинаковом количестве итераций по обучающей выборке.</a:t>
            </a:r>
          </a:p>
          <a:p>
            <a:pPr lvl="1"/>
            <a:r>
              <a:rPr lang="ru-RU" dirty="0"/>
              <a:t>Можно учить дольше, чем это обычно делается (и это дает результат)</a:t>
            </a:r>
          </a:p>
          <a:p>
            <a:r>
              <a:rPr lang="ru-RU" dirty="0"/>
              <a:t>В такой же конфигурации, как </a:t>
            </a:r>
            <a:r>
              <a:rPr lang="en-US" dirty="0"/>
              <a:t>BERT</a:t>
            </a:r>
            <a:r>
              <a:rPr lang="ru-RU" dirty="0"/>
              <a:t>, показывает результат лучше, чем </a:t>
            </a:r>
            <a:r>
              <a:rPr lang="en-US" dirty="0"/>
              <a:t>BERT </a:t>
            </a:r>
            <a:r>
              <a:rPr lang="ru-RU" dirty="0"/>
              <a:t>и маленький </a:t>
            </a:r>
            <a:r>
              <a:rPr lang="en-US" dirty="0" err="1"/>
              <a:t>XLNet</a:t>
            </a:r>
            <a:r>
              <a:rPr lang="ru-RU" dirty="0"/>
              <a:t>. На данных на порядок больше показывает результат лучше, чем </a:t>
            </a:r>
            <a:r>
              <a:rPr lang="en-US" dirty="0" err="1"/>
              <a:t>XLNet</a:t>
            </a:r>
            <a:r>
              <a:rPr lang="ru-RU" dirty="0"/>
              <a:t> на данных того же порядка.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54</a:t>
            </a:fld>
            <a:endParaRPr lang="ru-RU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ERNIE 2.0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Фреймворк от </a:t>
            </a:r>
            <a:r>
              <a:rPr lang="en-US" dirty="0"/>
              <a:t>Baidu</a:t>
            </a:r>
            <a:r>
              <a:rPr lang="ru-RU" dirty="0"/>
              <a:t> – непрерывное многозадачное обучение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55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" y="1616546"/>
            <a:ext cx="4794837" cy="3499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5" y="1666875"/>
            <a:ext cx="4423684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943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ALBERT </a:t>
            </a:r>
            <a:r>
              <a:rPr lang="ru-RU" dirty="0"/>
              <a:t>– доработанный </a:t>
            </a:r>
            <a:r>
              <a:rPr lang="en-US" dirty="0"/>
              <a:t>BERT</a:t>
            </a:r>
            <a:r>
              <a:rPr lang="ru-RU" dirty="0"/>
              <a:t>. Основные отличия от </a:t>
            </a:r>
            <a:r>
              <a:rPr lang="en-US" dirty="0"/>
              <a:t>BERT:</a:t>
            </a:r>
          </a:p>
          <a:p>
            <a:pPr lvl="1"/>
            <a:r>
              <a:rPr lang="ru-RU" dirty="0"/>
              <a:t>Вместо </a:t>
            </a:r>
            <a:r>
              <a:rPr lang="en-US" dirty="0"/>
              <a:t>masked LM</a:t>
            </a:r>
            <a:r>
              <a:rPr lang="ru-RU" dirty="0"/>
              <a:t> со статическими масками используется динамические </a:t>
            </a:r>
            <a:r>
              <a:rPr lang="en-US" dirty="0"/>
              <a:t>n-gram masking (</a:t>
            </a:r>
            <a:r>
              <a:rPr lang="ru-RU" dirty="0" err="1"/>
              <a:t>сэмплируем</a:t>
            </a:r>
            <a:r>
              <a:rPr lang="ru-RU" dirty="0"/>
              <a:t> длину маскируемого </a:t>
            </a:r>
            <a:r>
              <a:rPr lang="ru-RU" dirty="0" err="1"/>
              <a:t>спана</a:t>
            </a:r>
            <a:r>
              <a:rPr lang="ru-RU" dirty="0"/>
              <a:t> из геом. распр. – но не больше 3 полных слов, потом случайно выбираем начало </a:t>
            </a:r>
            <a:r>
              <a:rPr lang="ru-RU" dirty="0" err="1"/>
              <a:t>спана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Размерность </a:t>
            </a:r>
            <a:r>
              <a:rPr lang="ru-RU" dirty="0" err="1"/>
              <a:t>эмбеддингов</a:t>
            </a:r>
            <a:r>
              <a:rPr lang="ru-RU" dirty="0"/>
              <a:t> </a:t>
            </a:r>
            <a:r>
              <a:rPr lang="en-US" dirty="0"/>
              <a:t>BPE</a:t>
            </a:r>
            <a:r>
              <a:rPr lang="ru-RU" dirty="0"/>
              <a:t> </a:t>
            </a:r>
            <a:r>
              <a:rPr lang="en-US" dirty="0"/>
              <a:t>E </a:t>
            </a:r>
            <a:r>
              <a:rPr lang="ru-RU" dirty="0"/>
              <a:t>больше не равна</a:t>
            </a:r>
            <a:r>
              <a:rPr lang="en-US" dirty="0"/>
              <a:t> </a:t>
            </a:r>
            <a:r>
              <a:rPr lang="ru-RU" dirty="0"/>
              <a:t>размерности скрытого слоя </a:t>
            </a:r>
            <a:r>
              <a:rPr lang="en-US" dirty="0"/>
              <a:t>H</a:t>
            </a:r>
            <a:r>
              <a:rPr lang="ru-RU" dirty="0"/>
              <a:t>. В результате, вместо</a:t>
            </a:r>
            <a:r>
              <a:rPr lang="en-US" dirty="0"/>
              <a:t> O(V*H)</a:t>
            </a:r>
            <a:r>
              <a:rPr lang="ru-RU" dirty="0"/>
              <a:t> получаем </a:t>
            </a:r>
            <a:r>
              <a:rPr lang="en-US" dirty="0"/>
              <a:t>O(V*E+E*H)</a:t>
            </a:r>
            <a:r>
              <a:rPr lang="ru-RU" dirty="0"/>
              <a:t>, где </a:t>
            </a:r>
            <a:r>
              <a:rPr lang="en-US" dirty="0"/>
              <a:t>E = 128</a:t>
            </a:r>
            <a:r>
              <a:rPr lang="ru-RU" dirty="0"/>
              <a:t>, </a:t>
            </a:r>
            <a:r>
              <a:rPr lang="en-US" dirty="0"/>
              <a:t>H&gt;&gt;E</a:t>
            </a:r>
          </a:p>
          <a:p>
            <a:pPr lvl="1"/>
            <a:r>
              <a:rPr lang="ru-RU" dirty="0"/>
              <a:t>Параметры всех слоев </a:t>
            </a:r>
            <a:r>
              <a:rPr lang="ru-RU" dirty="0" err="1"/>
              <a:t>трансформера</a:t>
            </a:r>
            <a:r>
              <a:rPr lang="ru-RU" dirty="0"/>
              <a:t> общие.</a:t>
            </a:r>
            <a:r>
              <a:rPr lang="en-US" dirty="0"/>
              <a:t> </a:t>
            </a:r>
            <a:r>
              <a:rPr lang="ru-RU" dirty="0"/>
              <a:t>Это немного уменьшает качество, но намного более </a:t>
            </a:r>
            <a:r>
              <a:rPr lang="ru-RU" dirty="0" err="1"/>
              <a:t>произовдительно</a:t>
            </a:r>
            <a:r>
              <a:rPr lang="ru-RU" dirty="0"/>
              <a:t>. В результате можно учить большие модели (</a:t>
            </a:r>
            <a:r>
              <a:rPr lang="en-US" dirty="0"/>
              <a:t>H</a:t>
            </a:r>
            <a:r>
              <a:rPr lang="ru-RU" dirty="0"/>
              <a:t>=4096</a:t>
            </a:r>
            <a:r>
              <a:rPr lang="en-US" dirty="0"/>
              <a:t> v. s. H=1024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при меньшем количестве параметров.</a:t>
            </a:r>
            <a:endParaRPr lang="en-US" dirty="0"/>
          </a:p>
          <a:p>
            <a:pPr lvl="1"/>
            <a:r>
              <a:rPr lang="ru-RU" dirty="0"/>
              <a:t>Вместо </a:t>
            </a:r>
            <a:r>
              <a:rPr lang="en-US" dirty="0"/>
              <a:t>Next Sentence </a:t>
            </a:r>
            <a:r>
              <a:rPr lang="en-US" dirty="0" err="1"/>
              <a:t>Predition</a:t>
            </a:r>
            <a:r>
              <a:rPr lang="en-US" dirty="0"/>
              <a:t> </a:t>
            </a:r>
            <a:r>
              <a:rPr lang="ru-RU" dirty="0"/>
              <a:t>используется </a:t>
            </a:r>
            <a:r>
              <a:rPr lang="en-US" dirty="0"/>
              <a:t>Sentence Order Prediction</a:t>
            </a:r>
            <a:r>
              <a:rPr lang="ru-RU" dirty="0"/>
              <a:t>. </a:t>
            </a:r>
            <a:r>
              <a:rPr lang="en-US" dirty="0"/>
              <a:t>NSP </a:t>
            </a:r>
            <a:r>
              <a:rPr lang="ru-RU" dirty="0"/>
              <a:t>имеет в качестве </a:t>
            </a:r>
            <a:r>
              <a:rPr lang="ru-RU" dirty="0" err="1"/>
              <a:t>отр</a:t>
            </a:r>
            <a:r>
              <a:rPr lang="ru-RU" dirty="0"/>
              <a:t>. </a:t>
            </a:r>
            <a:r>
              <a:rPr lang="ru-RU" dirty="0" err="1"/>
              <a:t>сэмпла</a:t>
            </a:r>
            <a:r>
              <a:rPr lang="ru-RU" dirty="0"/>
              <a:t> пару кусков из разных документов, а это можно отличить от подряд идущих просто с помощью тематического моделирования, это слишком просто. </a:t>
            </a:r>
            <a:r>
              <a:rPr lang="en-US" dirty="0"/>
              <a:t>SOP </a:t>
            </a:r>
            <a:r>
              <a:rPr lang="ru-RU" dirty="0"/>
              <a:t>сложнее и имеет смысл.</a:t>
            </a:r>
            <a:endParaRPr lang="en-US" dirty="0"/>
          </a:p>
          <a:p>
            <a:r>
              <a:rPr lang="ru-RU" dirty="0"/>
              <a:t>Результаты на </a:t>
            </a:r>
            <a:r>
              <a:rPr lang="en-US" dirty="0"/>
              <a:t>GLUE </a:t>
            </a:r>
            <a:r>
              <a:rPr lang="ru-RU" dirty="0"/>
              <a:t>немного выше, чем у</a:t>
            </a:r>
            <a:r>
              <a:rPr lang="en-US" dirty="0"/>
              <a:t> </a:t>
            </a:r>
            <a:r>
              <a:rPr lang="en-US" dirty="0" err="1"/>
              <a:t>RoBERT</a:t>
            </a:r>
            <a:r>
              <a:rPr lang="ru-RU" dirty="0"/>
              <a:t>ы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303"/>
            <a:ext cx="9162511" cy="510949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Список литературы по </a:t>
            </a:r>
            <a:r>
              <a:rPr lang="ru-RU" dirty="0" err="1"/>
              <a:t>эмбеддингам</a:t>
            </a:r>
            <a:r>
              <a:rPr lang="ru-RU" dirty="0"/>
              <a:t> на языковых моделях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18488" cy="394335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ELMo</a:t>
            </a:r>
            <a:r>
              <a:rPr lang="en-US" dirty="0"/>
              <a:t>: </a:t>
            </a:r>
            <a:r>
              <a:rPr lang="en-US" i="1" dirty="0"/>
              <a:t>Peters et al. (2018) Deep contextualized word representations</a:t>
            </a:r>
            <a:endParaRPr lang="ru-RU" i="1" dirty="0"/>
          </a:p>
          <a:p>
            <a:r>
              <a:rPr lang="en-US" dirty="0"/>
              <a:t>BERT: </a:t>
            </a:r>
            <a:r>
              <a:rPr lang="en-US" i="1" dirty="0"/>
              <a:t>Devlin et al. (2019) BERT: Pre-training of Deep Bidirectional Transformers for Language Understanding</a:t>
            </a:r>
          </a:p>
          <a:p>
            <a:r>
              <a:rPr lang="en-US" dirty="0"/>
              <a:t>Transformer-XL: </a:t>
            </a:r>
            <a:r>
              <a:rPr lang="en-US" i="1" dirty="0"/>
              <a:t>Dai et al. (2019) Transformer-XL: Attentive Language Models Beyond a Fixed-Length Context</a:t>
            </a:r>
          </a:p>
          <a:p>
            <a:r>
              <a:rPr lang="en-US" dirty="0" err="1"/>
              <a:t>XLNet</a:t>
            </a:r>
            <a:r>
              <a:rPr lang="en-US" dirty="0"/>
              <a:t>: </a:t>
            </a:r>
            <a:r>
              <a:rPr lang="en-US" i="1" dirty="0"/>
              <a:t>Yang et al. (2019) </a:t>
            </a:r>
            <a:r>
              <a:rPr lang="en-US" i="1" dirty="0" err="1"/>
              <a:t>XLNet</a:t>
            </a:r>
            <a:r>
              <a:rPr lang="en-US" i="1" dirty="0"/>
              <a:t>: Generalized Autoregressive </a:t>
            </a:r>
            <a:r>
              <a:rPr lang="en-US" i="1" dirty="0" err="1"/>
              <a:t>Pretraining</a:t>
            </a:r>
            <a:r>
              <a:rPr lang="en-US" i="1" dirty="0"/>
              <a:t> for Language Understanding</a:t>
            </a:r>
          </a:p>
          <a:p>
            <a:r>
              <a:rPr lang="en-US" dirty="0" err="1"/>
              <a:t>RoBERTA</a:t>
            </a:r>
            <a:r>
              <a:rPr lang="en-US" dirty="0"/>
              <a:t>: </a:t>
            </a:r>
            <a:r>
              <a:rPr lang="en-US" i="1" dirty="0"/>
              <a:t>Liu et al. (2019) </a:t>
            </a:r>
            <a:r>
              <a:rPr lang="en-US" i="1" dirty="0" err="1"/>
              <a:t>RoBERTa</a:t>
            </a:r>
            <a:r>
              <a:rPr lang="en-US" i="1" dirty="0"/>
              <a:t>: A Robustly Optimized BERT </a:t>
            </a:r>
            <a:r>
              <a:rPr lang="en-US" i="1" dirty="0" err="1"/>
              <a:t>Pretraining</a:t>
            </a:r>
            <a:r>
              <a:rPr lang="en-US" i="1" dirty="0"/>
              <a:t> Approach</a:t>
            </a:r>
          </a:p>
          <a:p>
            <a:r>
              <a:rPr lang="en-US" dirty="0" err="1"/>
              <a:t>RoBERTA</a:t>
            </a:r>
            <a:r>
              <a:rPr lang="en-US" dirty="0"/>
              <a:t>: </a:t>
            </a:r>
            <a:r>
              <a:rPr lang="en-US" i="1" dirty="0"/>
              <a:t>Liu et al. (2019) </a:t>
            </a:r>
            <a:r>
              <a:rPr lang="en-US" i="1" dirty="0" err="1"/>
              <a:t>RoBERTa</a:t>
            </a:r>
            <a:r>
              <a:rPr lang="en-US" i="1" dirty="0"/>
              <a:t>: A Robustly Optimized BERT </a:t>
            </a:r>
            <a:r>
              <a:rPr lang="en-US" i="1" dirty="0" err="1"/>
              <a:t>Pretraining</a:t>
            </a:r>
            <a:r>
              <a:rPr lang="en-US" i="1" dirty="0"/>
              <a:t> Approach</a:t>
            </a:r>
          </a:p>
          <a:p>
            <a:r>
              <a:rPr lang="en-US" dirty="0"/>
              <a:t>ERNIE 2.0: </a:t>
            </a:r>
            <a:r>
              <a:rPr lang="en-US" i="1" dirty="0"/>
              <a:t>Sun et al. (2019) ERNIE 2.0: A Continual Pre-training Framework for Language Understanding</a:t>
            </a:r>
            <a:endParaRPr lang="ru-RU" i="1" dirty="0"/>
          </a:p>
          <a:p>
            <a:r>
              <a:rPr lang="en-US" dirty="0"/>
              <a:t>ALBERT: Lan et al. (2019) </a:t>
            </a:r>
            <a:r>
              <a:rPr lang="en-US" i="1" dirty="0"/>
              <a:t>ALBERT: A Lite BERT for Self-supervised Learning of Language Representations</a:t>
            </a:r>
          </a:p>
          <a:p>
            <a:endParaRPr lang="ru-RU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48AD1-458F-4416-A708-E77231D3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 на семинары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48A8CF-4592-4A41-A1B6-1A4E05A0D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Семинар 1: </a:t>
            </a:r>
            <a:r>
              <a:rPr lang="en-US" dirty="0">
                <a:hlinkClick r:id="rId2"/>
              </a:rPr>
              <a:t>https://colab.research.google.com/drive/1toknzsLSPhcp0wsvh9gV16WRuLtqeJn1</a:t>
            </a:r>
            <a:endParaRPr lang="ru-RU" dirty="0"/>
          </a:p>
          <a:p>
            <a:r>
              <a:rPr lang="ru-RU" dirty="0"/>
              <a:t>Семинар 2: </a:t>
            </a:r>
            <a:r>
              <a:rPr lang="en-US" dirty="0">
                <a:hlinkClick r:id="rId3"/>
              </a:rPr>
              <a:t>https://colab.research.google.com/drive/1qbuYf1aXxXfsxUSGGHXwMmtFA7Z274Gw#scrollTo=-L2oOckSnoC-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89769D-766D-4AFF-B815-0704D718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FC6322-4B7A-4485-AA9D-8EB0C31B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27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Счетная модель текста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Давайте модифицируем мешок слов – вместо булева вектора будем использовать вектор натуральных чисел. </a:t>
            </a:r>
            <a:br>
              <a:rPr lang="ru-RU" dirty="0"/>
            </a:b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я компонента вектора будет иметь значение </a:t>
            </a:r>
            <a:r>
              <a:rPr lang="en-US" dirty="0"/>
              <a:t>n</a:t>
            </a:r>
            <a:r>
              <a:rPr lang="ru-RU" dirty="0"/>
              <a:t>, если слово с  индексом в словаре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встретилось в нашем тексте </a:t>
            </a:r>
            <a:r>
              <a:rPr lang="en-US" dirty="0"/>
              <a:t>n  </a:t>
            </a:r>
            <a:r>
              <a:rPr lang="ru-RU" dirty="0"/>
              <a:t>раз. </a:t>
            </a:r>
          </a:p>
          <a:p>
            <a:r>
              <a:rPr lang="ru-RU" dirty="0"/>
              <a:t>Чтобы корректно работать с текстами разной длины  давайте поделим счетчики на размер документа – перейдем к подсчету частот слов в документах.</a:t>
            </a:r>
          </a:p>
          <a:p>
            <a:r>
              <a:rPr lang="ru-RU" dirty="0"/>
              <a:t>Можно считать не только слова текста, но и биграммы </a:t>
            </a:r>
            <a:r>
              <a:rPr lang="en-US" dirty="0"/>
              <a:t>(</a:t>
            </a:r>
            <a:r>
              <a:rPr lang="ru-RU" dirty="0"/>
              <a:t>пары слов</a:t>
            </a:r>
            <a:r>
              <a:rPr lang="en-US" dirty="0"/>
              <a:t>)</a:t>
            </a:r>
            <a:r>
              <a:rPr lang="ru-RU" dirty="0"/>
              <a:t>, триграммы или </a:t>
            </a:r>
            <a:r>
              <a:rPr lang="en-US" dirty="0"/>
              <a:t>n-</a:t>
            </a:r>
            <a:r>
              <a:rPr lang="ru-RU" dirty="0"/>
              <a:t>граммы для произвольного </a:t>
            </a:r>
            <a:r>
              <a:rPr lang="en-US" dirty="0"/>
              <a:t>n</a:t>
            </a:r>
          </a:p>
          <a:p>
            <a:pPr lvl="1"/>
            <a:r>
              <a:rPr lang="ru-RU" dirty="0"/>
              <a:t>Зеленая миля </a:t>
            </a:r>
            <a:r>
              <a:rPr lang="en-US" dirty="0"/>
              <a:t>!= </a:t>
            </a:r>
            <a:r>
              <a:rPr lang="ru-RU" dirty="0"/>
              <a:t>зеленая + миля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Значимость термов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Разные термы </a:t>
            </a:r>
            <a:r>
              <a:rPr lang="en-US" dirty="0"/>
              <a:t>(n-</a:t>
            </a:r>
            <a:r>
              <a:rPr lang="ru-RU" dirty="0"/>
              <a:t>граммы</a:t>
            </a:r>
            <a:r>
              <a:rPr lang="en-US" dirty="0"/>
              <a:t>)</a:t>
            </a:r>
            <a:r>
              <a:rPr lang="ru-RU" dirty="0"/>
              <a:t> имеют разную значимость:</a:t>
            </a:r>
          </a:p>
          <a:p>
            <a:pPr lvl="1"/>
            <a:r>
              <a:rPr lang="ru-RU" dirty="0"/>
              <a:t>Наличие в тексте </a:t>
            </a:r>
            <a:r>
              <a:rPr lang="ru-RU" dirty="0" err="1"/>
              <a:t>униграммы</a:t>
            </a:r>
            <a:r>
              <a:rPr lang="ru-RU" dirty="0"/>
              <a:t> «в» никак не помогает определить тематику.</a:t>
            </a:r>
          </a:p>
          <a:p>
            <a:pPr lvl="1"/>
            <a:r>
              <a:rPr lang="ru-RU" dirty="0"/>
              <a:t>Наличие биграммы «</a:t>
            </a:r>
            <a:r>
              <a:rPr lang="ru-RU" dirty="0" err="1"/>
              <a:t>словоформенный</a:t>
            </a:r>
            <a:r>
              <a:rPr lang="ru-RU" dirty="0"/>
              <a:t> </a:t>
            </a:r>
            <a:r>
              <a:rPr lang="ru-RU" dirty="0" err="1"/>
              <a:t>эмбеддинг</a:t>
            </a:r>
            <a:r>
              <a:rPr lang="ru-RU" dirty="0"/>
              <a:t>» серьезно помогает</a:t>
            </a:r>
          </a:p>
          <a:p>
            <a:r>
              <a:rPr lang="ru-RU" dirty="0"/>
              <a:t>Можно пытаться оставлять только значимые для задачи </a:t>
            </a:r>
            <a:r>
              <a:rPr lang="en-US" dirty="0"/>
              <a:t>n-</a:t>
            </a:r>
            <a:r>
              <a:rPr lang="ru-RU" dirty="0"/>
              <a:t>граммы, но это требует огромного количества ручного труда</a:t>
            </a:r>
            <a:endParaRPr lang="en-US" dirty="0"/>
          </a:p>
          <a:p>
            <a:r>
              <a:rPr lang="ru-RU" dirty="0"/>
              <a:t>Давайте попытаемся автоматически вычислить значимость </a:t>
            </a:r>
            <a:r>
              <a:rPr lang="en-US" dirty="0"/>
              <a:t>n-</a:t>
            </a:r>
            <a:r>
              <a:rPr lang="ru-RU" dirty="0"/>
              <a:t>граммы по коллекции текстов. </a:t>
            </a:r>
          </a:p>
          <a:p>
            <a:pPr lvl="1"/>
            <a:r>
              <a:rPr lang="ru-RU" dirty="0"/>
              <a:t>Чем чаще терм встречается в документах коллекции, тем менее он значим (напр., стоп</a:t>
            </a:r>
            <a:r>
              <a:rPr lang="en-US" dirty="0"/>
              <a:t>-</a:t>
            </a:r>
            <a:r>
              <a:rPr lang="ru-RU" dirty="0"/>
              <a:t>слова встречаются практически везде)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взвешивания </a:t>
            </a:r>
            <a:r>
              <a:rPr lang="en-US" dirty="0" err="1"/>
              <a:t>tf-idf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Получаем формулу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term frequency – inverted document frequency</a:t>
            </a:r>
            <a:r>
              <a:rPr lang="ru-RU" dirty="0"/>
              <a:t>)</a:t>
            </a:r>
            <a:br>
              <a:rPr lang="ru-RU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  <a:p>
            <a:r>
              <a:rPr lang="ru-RU" dirty="0"/>
              <a:t>Позволяет качественно учитывать значимость термов</a:t>
            </a:r>
          </a:p>
          <a:p>
            <a:pPr lvl="1"/>
            <a:r>
              <a:rPr lang="ru-RU" dirty="0"/>
              <a:t>Например, для задачи тематической классификации текстов </a:t>
            </a:r>
            <a:r>
              <a:rPr lang="ru-RU" dirty="0" err="1"/>
              <a:t>мультиномиальный</a:t>
            </a:r>
            <a:r>
              <a:rPr lang="ru-RU" dirty="0"/>
              <a:t> наивный Байес над мешком слов с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ru-RU" dirty="0"/>
              <a:t>– очень качественный </a:t>
            </a:r>
            <a:r>
              <a:rPr lang="ru-RU" dirty="0" err="1"/>
              <a:t>бейзлайн</a:t>
            </a:r>
            <a:endParaRPr lang="ru-RU" dirty="0"/>
          </a:p>
          <a:p>
            <a:r>
              <a:rPr lang="ru-RU" dirty="0"/>
              <a:t>По коллекции текстов вычисляется достаточно долго: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308" y="1536635"/>
            <a:ext cx="7245805" cy="99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5088" y="4217826"/>
            <a:ext cx="629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векторной модели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Получившиеся признаки слов</a:t>
            </a:r>
            <a:r>
              <a:rPr lang="en-US" dirty="0"/>
              <a:t>/</a:t>
            </a:r>
            <a:r>
              <a:rPr lang="ru-RU" dirty="0"/>
              <a:t>текстов имеют большую размерность (для текстов особенно актуально если работаем с </a:t>
            </a:r>
            <a:r>
              <a:rPr lang="en-US" dirty="0"/>
              <a:t>n-</a:t>
            </a:r>
            <a:r>
              <a:rPr lang="ru-RU" dirty="0"/>
              <a:t>граммами)</a:t>
            </a:r>
          </a:p>
          <a:p>
            <a:r>
              <a:rPr lang="ru-RU" dirty="0"/>
              <a:t>За счет этого серьезно страдает производительность модели</a:t>
            </a:r>
          </a:p>
          <a:p>
            <a:r>
              <a:rPr lang="ru-RU" dirty="0"/>
              <a:t>Модель склонна к переобучению, особенно на не очень больших корпусах (редкие слова могут случайно </a:t>
            </a:r>
            <a:r>
              <a:rPr lang="ru-RU" dirty="0" err="1"/>
              <a:t>скоррелировать</a:t>
            </a:r>
            <a:r>
              <a:rPr lang="ru-RU" dirty="0"/>
              <a:t> с целевыми классами или получить неоправданно высокий вес)</a:t>
            </a:r>
          </a:p>
          <a:p>
            <a:pPr lvl="1"/>
            <a:r>
              <a:rPr lang="ru-RU" dirty="0"/>
              <a:t>Например терм «</a:t>
            </a:r>
            <a:r>
              <a:rPr lang="ru-RU" dirty="0" err="1"/>
              <a:t>кинзмараули</a:t>
            </a:r>
            <a:r>
              <a:rPr lang="ru-RU" dirty="0"/>
              <a:t>» встретился в корпусе 1 раз в тексте про экономику. На самом деле, </a:t>
            </a:r>
            <a:r>
              <a:rPr lang="ru-RU" dirty="0" err="1"/>
              <a:t>кинзмараули</a:t>
            </a:r>
            <a:r>
              <a:rPr lang="ru-RU" dirty="0"/>
              <a:t>– сорт вина.</a:t>
            </a:r>
          </a:p>
          <a:p>
            <a:r>
              <a:rPr lang="ru-RU" dirty="0"/>
              <a:t>Близость термов по смыслу друг к другу никак не учитывается</a:t>
            </a:r>
          </a:p>
          <a:p>
            <a:pPr lvl="1"/>
            <a:r>
              <a:rPr lang="ru-RU" dirty="0"/>
              <a:t>Аллюзии и реминисценции – близкие синонимы и должны обладать схожими признаками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1921-3434-0843-AD61-17C09028DA0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BBYY Corpor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BB5050E19F454EB0E9B113FC084074" ma:contentTypeVersion="1" ma:contentTypeDescription="Create a new document." ma:contentTypeScope="" ma:versionID="bdabca07c525c9b86b444886fd4b5023">
  <xsd:schema xmlns:xsd="http://www.w3.org/2001/XMLSchema" xmlns:xs="http://www.w3.org/2001/XMLSchema" xmlns:p="http://schemas.microsoft.com/office/2006/metadata/properties" xmlns:ns2="1b68d7a2-7ffc-4e81-91b0-1900f50a0655" targetNamespace="http://schemas.microsoft.com/office/2006/metadata/properties" ma:root="true" ma:fieldsID="8cfe67294f8c0a7501cdaf04c56c9f0f" ns2:_="">
    <xsd:import namespace="1b68d7a2-7ffc-4e81-91b0-1900f50a0655"/>
    <xsd:element name="properties">
      <xsd:complexType>
        <xsd:sequence>
          <xsd:element name="documentManagement">
            <xsd:complexType>
              <xsd:all>
                <xsd:element ref="ns2:_x041e__x0442__x0432__x0435__x0442__x0441__x0442__x0432__x0435__x043d__x043d__x044b__x0439__x0020__x0437__x0430__x0020__x0448__x0430__x0431__x043b__x043e__x043d__x044b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8d7a2-7ffc-4e81-91b0-1900f50a0655" elementFormDefault="qualified">
    <xsd:import namespace="http://schemas.microsoft.com/office/2006/documentManagement/types"/>
    <xsd:import namespace="http://schemas.microsoft.com/office/infopath/2007/PartnerControls"/>
    <xsd:element name="_x041e__x0442__x0432__x0435__x0442__x0441__x0442__x0432__x0435__x043d__x043d__x044b__x0439__x0020__x0437__x0430__x0020__x0448__x0430__x0431__x043b__x043e__x043d__x044b_" ma:index="8" nillable="true" ma:displayName="Ответственный за шаблоны" ma:list="UserInfo" ma:SharePointGroup="0" ma:internalName="_x041e__x0442__x0432__x0435__x0442__x0441__x0442__x0432__x0435__x043d__x043d__x044b__x0439__x0020__x0437__x0430__x0020__x0448__x0430__x0431__x043b__x043e__x043d__x044b_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e__x0442__x0432__x0435__x0442__x0441__x0442__x0432__x0435__x043d__x043d__x044b__x0439__x0020__x0437__x0430__x0020__x0448__x0430__x0431__x043b__x043e__x043d__x044b_ xmlns="1b68d7a2-7ffc-4e81-91b0-1900f50a0655">
      <UserInfo>
        <DisplayName/>
        <AccountId xsi:nil="true"/>
        <AccountType/>
      </UserInfo>
    </_x041e__x0442__x0432__x0435__x0442__x0441__x0442__x0432__x0435__x043d__x043d__x044b__x0439__x0020__x0437__x0430__x0020__x0448__x0430__x0431__x043b__x043e__x043d__x044b_>
  </documentManagement>
</p:properties>
</file>

<file path=customXml/itemProps1.xml><?xml version="1.0" encoding="utf-8"?>
<ds:datastoreItem xmlns:ds="http://schemas.openxmlformats.org/officeDocument/2006/customXml" ds:itemID="{3BBFE74D-00D6-4588-B06D-E0F570A347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8d7a2-7ffc-4e81-91b0-1900f50a06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5EAFB1-D447-42B1-BBD2-F6D2B024BD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4F9C54-F177-4493-BF94-3780F7997C69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b68d7a2-7ffc-4e81-91b0-1900f50a065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39071</TotalTime>
  <Words>2438</Words>
  <Application>Microsoft Office PowerPoint</Application>
  <PresentationFormat>Экран (16:9)</PresentationFormat>
  <Paragraphs>275</Paragraphs>
  <Slides>59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3" baseType="lpstr">
      <vt:lpstr>Arial</vt:lpstr>
      <vt:lpstr>Calibri</vt:lpstr>
      <vt:lpstr>Wingdings</vt:lpstr>
      <vt:lpstr>ABBYY Corporate</vt:lpstr>
      <vt:lpstr>Векторные признаки в NLP</vt:lpstr>
      <vt:lpstr>Содержание</vt:lpstr>
      <vt:lpstr>Векторная модель: обзор</vt:lpstr>
      <vt:lpstr>Простейшая векторная модель слова</vt:lpstr>
      <vt:lpstr>Простейшая модель текста</vt:lpstr>
      <vt:lpstr>Счетная модель текста</vt:lpstr>
      <vt:lpstr>Значимость термов</vt:lpstr>
      <vt:lpstr>Схема взвешивания tf-idf</vt:lpstr>
      <vt:lpstr>Недостатки векторной модели</vt:lpstr>
      <vt:lpstr>Собственные значения матрицы</vt:lpstr>
      <vt:lpstr>Сингулярное разложение матрицы</vt:lpstr>
      <vt:lpstr>Сингулярное разложение матрицы</vt:lpstr>
      <vt:lpstr>Аппроксимированное сингулярное разложение матрицы</vt:lpstr>
      <vt:lpstr>Дистрибутивная семантика</vt:lpstr>
      <vt:lpstr>Что такое контекст?</vt:lpstr>
      <vt:lpstr>Подсчет весов матрицы терм-контекст</vt:lpstr>
      <vt:lpstr>PPMI</vt:lpstr>
      <vt:lpstr>Векторная модели семантики</vt:lpstr>
      <vt:lpstr>Близость между векторами термов</vt:lpstr>
      <vt:lpstr>Признаки токена: эмбеддинги</vt:lpstr>
      <vt:lpstr>Эмбеддинги: векторная магия</vt:lpstr>
      <vt:lpstr>Простейшая модель эмбеддингов</vt:lpstr>
      <vt:lpstr>К word2vec</vt:lpstr>
      <vt:lpstr>Continuous bag of words</vt:lpstr>
      <vt:lpstr>Модель skip-gram</vt:lpstr>
      <vt:lpstr>Negative sampling</vt:lpstr>
      <vt:lpstr>Word2vec: решенные и открытые проблемы</vt:lpstr>
      <vt:lpstr>Сравнение моделей эмбеддингов</vt:lpstr>
      <vt:lpstr>Сравнение моделей: задача аналогий</vt:lpstr>
      <vt:lpstr>BATS (bigger analogies test set)</vt:lpstr>
      <vt:lpstr>Качество по категориям</vt:lpstr>
      <vt:lpstr>GloVe (Stanford)</vt:lpstr>
      <vt:lpstr>FastText</vt:lpstr>
      <vt:lpstr>Sent2vec и doc2vec</vt:lpstr>
      <vt:lpstr>Двуязычные эмбеддинги</vt:lpstr>
      <vt:lpstr>Языковые модели: формулировка задачи</vt:lpstr>
      <vt:lpstr>Применения языковых моделей</vt:lpstr>
      <vt:lpstr>Измерение качества языковых моделей</vt:lpstr>
      <vt:lpstr>Языковые модели на основе n-грам</vt:lpstr>
      <vt:lpstr>Счетные языковые модели</vt:lpstr>
      <vt:lpstr>LSTM</vt:lpstr>
      <vt:lpstr>Рекуррентные нейронные языковые модели</vt:lpstr>
      <vt:lpstr>Архитектура нейронной языковой модели</vt:lpstr>
      <vt:lpstr>Эмбеддинги на языковых моделях - ELMo</vt:lpstr>
      <vt:lpstr>ELMo</vt:lpstr>
      <vt:lpstr>Преимущества ELMo</vt:lpstr>
      <vt:lpstr>ULMFit</vt:lpstr>
      <vt:lpstr>BERT</vt:lpstr>
      <vt:lpstr>Использование BERT для разных задач</vt:lpstr>
      <vt:lpstr>Flair embeddings</vt:lpstr>
      <vt:lpstr>ELMo, BERT и их друзья</vt:lpstr>
      <vt:lpstr>Transformer-XL</vt:lpstr>
      <vt:lpstr>XLNet</vt:lpstr>
      <vt:lpstr>RoBERTa</vt:lpstr>
      <vt:lpstr>ERNIE 2.0</vt:lpstr>
      <vt:lpstr>ALBERT</vt:lpstr>
      <vt:lpstr>Презентация PowerPoint</vt:lpstr>
      <vt:lpstr>Список литературы по эмбеддингам на языковых моделях</vt:lpstr>
      <vt:lpstr>Ссылки на семинары</vt:lpstr>
    </vt:vector>
  </TitlesOfParts>
  <Company>ABBYY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ASvetlichnaya</dc:creator>
  <cp:lastModifiedBy>Смуров Иван Михайлович</cp:lastModifiedBy>
  <cp:revision>878</cp:revision>
  <dcterms:created xsi:type="dcterms:W3CDTF">2012-10-11T07:31:41Z</dcterms:created>
  <dcterms:modified xsi:type="dcterms:W3CDTF">2022-02-02T17:05:53Z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0x0101001DBB5050E19F454EB0E9B113FC084074</vt:lpwstr>
  </property>
</Properties>
</file>